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79" r:id="rId5"/>
    <p:sldId id="298" r:id="rId6"/>
    <p:sldId id="273" r:id="rId7"/>
    <p:sldId id="262" r:id="rId8"/>
    <p:sldId id="263" r:id="rId9"/>
    <p:sldId id="280" r:id="rId10"/>
    <p:sldId id="281" r:id="rId11"/>
    <p:sldId id="269" r:id="rId12"/>
    <p:sldId id="286" r:id="rId13"/>
    <p:sldId id="296" r:id="rId14"/>
    <p:sldId id="284" r:id="rId15"/>
    <p:sldId id="297" r:id="rId16"/>
    <p:sldId id="282" r:id="rId17"/>
    <p:sldId id="288" r:id="rId18"/>
    <p:sldId id="290" r:id="rId19"/>
    <p:sldId id="291" r:id="rId20"/>
    <p:sldId id="272" r:id="rId21"/>
    <p:sldId id="271" r:id="rId22"/>
    <p:sldId id="292" r:id="rId23"/>
    <p:sldId id="264" r:id="rId24"/>
    <p:sldId id="293" r:id="rId25"/>
    <p:sldId id="299" r:id="rId26"/>
    <p:sldId id="295" r:id="rId27"/>
    <p:sldId id="300" r:id="rId28"/>
    <p:sldId id="294" r:id="rId29"/>
    <p:sldId id="302" r:id="rId30"/>
    <p:sldId id="301" r:id="rId31"/>
  </p:sldIdLst>
  <p:sldSz cx="18288000" cy="10287000"/>
  <p:notesSz cx="6858000" cy="9144000"/>
  <p:embeddedFontLst>
    <p:embeddedFont>
      <p:font typeface="Archivo Narrow" panose="020B0506020202020B04" pitchFamily="34" charset="77"/>
      <p:regular r:id="rId33"/>
      <p:italic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Open Sauce" pitchFamily="2" charset="77"/>
      <p:regular r:id="rId40"/>
    </p:embeddedFont>
    <p:embeddedFont>
      <p:font typeface="Open Sauce Bold" pitchFamily="2" charset="77"/>
      <p:regular r:id="rId41"/>
      <p:bold r:id="rId42"/>
    </p:embeddedFont>
    <p:embeddedFont>
      <p:font typeface="Open Sauce Light" pitchFamily="2" charset="77"/>
      <p:regular r:id="rId43"/>
    </p:embeddedFont>
    <p:embeddedFont>
      <p:font typeface="Open Sauce Light Bold" pitchFamily="2" charset="77"/>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autoAdjust="0"/>
    <p:restoredTop sz="93514" autoAdjust="0"/>
  </p:normalViewPr>
  <p:slideViewPr>
    <p:cSldViewPr>
      <p:cViewPr varScale="1">
        <p:scale>
          <a:sx n="71" d="100"/>
          <a:sy n="71" d="100"/>
        </p:scale>
        <p:origin x="9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8A5EE-A70E-B54C-B7D1-1EDB09BDA16E}" type="datetimeFigureOut">
              <a:rPr lang="en-US" smtClean="0"/>
              <a:t>2/16/23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73FF8-269B-8842-8286-3835F1B784E9}" type="slidenum">
              <a:rPr lang="en-US" smtClean="0"/>
              <a:t>‹#›</a:t>
            </a:fld>
            <a:endParaRPr lang="en-US"/>
          </a:p>
        </p:txBody>
      </p:sp>
    </p:spTree>
    <p:extLst>
      <p:ext uri="{BB962C8B-B14F-4D97-AF65-F5344CB8AC3E}">
        <p14:creationId xmlns:p14="http://schemas.microsoft.com/office/powerpoint/2010/main" val="48518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project, I wanted to evaluate the current placement of Electric vehicle charging stations in England, and essentially determine what was the strategy for their placement?</a:t>
            </a:r>
          </a:p>
        </p:txBody>
      </p:sp>
      <p:sp>
        <p:nvSpPr>
          <p:cNvPr id="4" name="Slide Number Placeholder 3"/>
          <p:cNvSpPr>
            <a:spLocks noGrp="1"/>
          </p:cNvSpPr>
          <p:nvPr>
            <p:ph type="sldNum" sz="quarter" idx="5"/>
          </p:nvPr>
        </p:nvSpPr>
        <p:spPr/>
        <p:txBody>
          <a:bodyPr/>
          <a:lstStyle/>
          <a:p>
            <a:fld id="{78573FF8-269B-8842-8286-3835F1B784E9}" type="slidenum">
              <a:rPr lang="en-US" smtClean="0"/>
              <a:t>1</a:t>
            </a:fld>
            <a:endParaRPr lang="en-US"/>
          </a:p>
        </p:txBody>
      </p:sp>
    </p:spTree>
    <p:extLst>
      <p:ext uri="{BB962C8B-B14F-4D97-AF65-F5344CB8AC3E}">
        <p14:creationId xmlns:p14="http://schemas.microsoft.com/office/powerpoint/2010/main" val="248533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begs the question, what does determine the location of these EV charging stations? What was the strategy when installing them?</a:t>
            </a:r>
          </a:p>
        </p:txBody>
      </p:sp>
      <p:sp>
        <p:nvSpPr>
          <p:cNvPr id="4" name="Slide Number Placeholder 3"/>
          <p:cNvSpPr>
            <a:spLocks noGrp="1"/>
          </p:cNvSpPr>
          <p:nvPr>
            <p:ph type="sldNum" sz="quarter" idx="5"/>
          </p:nvPr>
        </p:nvSpPr>
        <p:spPr/>
        <p:txBody>
          <a:bodyPr/>
          <a:lstStyle/>
          <a:p>
            <a:fld id="{78573FF8-269B-8842-8286-3835F1B784E9}" type="slidenum">
              <a:rPr lang="en-US" smtClean="0"/>
              <a:t>10</a:t>
            </a:fld>
            <a:endParaRPr lang="en-US"/>
          </a:p>
        </p:txBody>
      </p:sp>
    </p:spTree>
    <p:extLst>
      <p:ext uri="{BB962C8B-B14F-4D97-AF65-F5344CB8AC3E}">
        <p14:creationId xmlns:p14="http://schemas.microsoft.com/office/powerpoint/2010/main" val="1058238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factors investigated – rural vs urban areas</a:t>
            </a:r>
          </a:p>
          <a:p>
            <a:r>
              <a:rPr lang="en-US" dirty="0"/>
              <a:t>Much higher distribution in urban areas – additionally huge lack of on street charging points in rural areas</a:t>
            </a:r>
          </a:p>
          <a:p>
            <a:r>
              <a:rPr lang="en-US" dirty="0"/>
              <a:t>Proportion</a:t>
            </a:r>
          </a:p>
          <a:p>
            <a:r>
              <a:rPr lang="en-US" dirty="0"/>
              <a:t>Only 1000 on street charging points outside of London – in rural areas, have to travel to charge your car?</a:t>
            </a:r>
          </a:p>
        </p:txBody>
      </p:sp>
      <p:sp>
        <p:nvSpPr>
          <p:cNvPr id="4" name="Slide Number Placeholder 3"/>
          <p:cNvSpPr>
            <a:spLocks noGrp="1"/>
          </p:cNvSpPr>
          <p:nvPr>
            <p:ph type="sldNum" sz="quarter" idx="5"/>
          </p:nvPr>
        </p:nvSpPr>
        <p:spPr/>
        <p:txBody>
          <a:bodyPr/>
          <a:lstStyle/>
          <a:p>
            <a:fld id="{78573FF8-269B-8842-8286-3835F1B784E9}" type="slidenum">
              <a:rPr lang="en-US" smtClean="0"/>
              <a:t>11</a:t>
            </a:fld>
            <a:endParaRPr lang="en-US"/>
          </a:p>
        </p:txBody>
      </p:sp>
    </p:spTree>
    <p:extLst>
      <p:ext uri="{BB962C8B-B14F-4D97-AF65-F5344CB8AC3E}">
        <p14:creationId xmlns:p14="http://schemas.microsoft.com/office/powerpoint/2010/main" val="2275207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12</a:t>
            </a:fld>
            <a:endParaRPr lang="en-US"/>
          </a:p>
        </p:txBody>
      </p:sp>
    </p:spTree>
    <p:extLst>
      <p:ext uri="{BB962C8B-B14F-4D97-AF65-F5344CB8AC3E}">
        <p14:creationId xmlns:p14="http://schemas.microsoft.com/office/powerpoint/2010/main" val="1054297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13</a:t>
            </a:fld>
            <a:endParaRPr lang="en-US"/>
          </a:p>
        </p:txBody>
      </p:sp>
    </p:spTree>
    <p:extLst>
      <p:ext uri="{BB962C8B-B14F-4D97-AF65-F5344CB8AC3E}">
        <p14:creationId xmlns:p14="http://schemas.microsoft.com/office/powerpoint/2010/main" val="508512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 blue = 0 </a:t>
            </a:r>
          </a:p>
          <a:p>
            <a:r>
              <a:rPr lang="en-US" dirty="0"/>
              <a:t>Bright </a:t>
            </a:r>
            <a:r>
              <a:rPr lang="en-US" dirty="0" err="1"/>
              <a:t>colours</a:t>
            </a:r>
            <a:r>
              <a:rPr lang="en-US" dirty="0"/>
              <a:t> = high density</a:t>
            </a:r>
          </a:p>
          <a:p>
            <a:r>
              <a:rPr lang="en-US" dirty="0"/>
              <a:t>What is separating this areas that have 10 or </a:t>
            </a:r>
            <a:r>
              <a:rPr lang="en-US" dirty="0" err="1"/>
              <a:t>less,to</a:t>
            </a:r>
            <a:r>
              <a:rPr lang="en-US" dirty="0"/>
              <a:t> areas that have up to 700?</a:t>
            </a:r>
          </a:p>
          <a:p>
            <a:r>
              <a:rPr lang="en-US" dirty="0"/>
              <a:t>Investigated some different theories. To some extent likely all having an impact, but the thing that I found to be really interesting was the clustering of densities based on the local authority covering an area</a:t>
            </a:r>
          </a:p>
          <a:p>
            <a:endParaRPr lang="en-US" dirty="0"/>
          </a:p>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14</a:t>
            </a:fld>
            <a:endParaRPr lang="en-US"/>
          </a:p>
        </p:txBody>
      </p:sp>
    </p:spTree>
    <p:extLst>
      <p:ext uri="{BB962C8B-B14F-4D97-AF65-F5344CB8AC3E}">
        <p14:creationId xmlns:p14="http://schemas.microsoft.com/office/powerpoint/2010/main" val="3109101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 blue = 0 </a:t>
            </a:r>
          </a:p>
          <a:p>
            <a:r>
              <a:rPr lang="en-US" dirty="0"/>
              <a:t>Bright </a:t>
            </a:r>
            <a:r>
              <a:rPr lang="en-US" dirty="0" err="1"/>
              <a:t>colours</a:t>
            </a:r>
            <a:r>
              <a:rPr lang="en-US" dirty="0"/>
              <a:t> = high density</a:t>
            </a:r>
          </a:p>
          <a:p>
            <a:r>
              <a:rPr lang="en-US" dirty="0"/>
              <a:t>What is separating this areas that have 10 or </a:t>
            </a:r>
            <a:r>
              <a:rPr lang="en-US" dirty="0" err="1"/>
              <a:t>less,to</a:t>
            </a:r>
            <a:r>
              <a:rPr lang="en-US" dirty="0"/>
              <a:t> areas that have up to 700?</a:t>
            </a:r>
          </a:p>
          <a:p>
            <a:r>
              <a:rPr lang="en-US" dirty="0"/>
              <a:t>Investigated some different theories. To some extent likely all having an impact, but the thing that I found to be really interesting was the clustering of densities based on the local authority covering an area</a:t>
            </a:r>
          </a:p>
          <a:p>
            <a:endParaRPr lang="en-US" dirty="0"/>
          </a:p>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15</a:t>
            </a:fld>
            <a:endParaRPr lang="en-US"/>
          </a:p>
        </p:txBody>
      </p:sp>
    </p:spTree>
    <p:extLst>
      <p:ext uri="{BB962C8B-B14F-4D97-AF65-F5344CB8AC3E}">
        <p14:creationId xmlns:p14="http://schemas.microsoft.com/office/powerpoint/2010/main" val="741139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16</a:t>
            </a:fld>
            <a:endParaRPr lang="en-US"/>
          </a:p>
        </p:txBody>
      </p:sp>
    </p:spTree>
    <p:extLst>
      <p:ext uri="{BB962C8B-B14F-4D97-AF65-F5344CB8AC3E}">
        <p14:creationId xmlns:p14="http://schemas.microsoft.com/office/powerpoint/2010/main" val="279122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Largest </a:t>
            </a:r>
            <a:r>
              <a:rPr lang="en-US" dirty="0" err="1"/>
              <a:t>amout</a:t>
            </a:r>
            <a:r>
              <a:rPr lang="en-US" dirty="0"/>
              <a:t> - £13 million went to London councils &amp; greater London authority</a:t>
            </a:r>
          </a:p>
        </p:txBody>
      </p:sp>
      <p:sp>
        <p:nvSpPr>
          <p:cNvPr id="4" name="Slide Number Placeholder 3"/>
          <p:cNvSpPr>
            <a:spLocks noGrp="1"/>
          </p:cNvSpPr>
          <p:nvPr>
            <p:ph type="sldNum" sz="quarter" idx="5"/>
          </p:nvPr>
        </p:nvSpPr>
        <p:spPr/>
        <p:txBody>
          <a:bodyPr/>
          <a:lstStyle/>
          <a:p>
            <a:fld id="{78573FF8-269B-8842-8286-3835F1B784E9}" type="slidenum">
              <a:rPr lang="en-US" smtClean="0"/>
              <a:t>17</a:t>
            </a:fld>
            <a:endParaRPr lang="en-US"/>
          </a:p>
        </p:txBody>
      </p:sp>
    </p:spTree>
    <p:extLst>
      <p:ext uri="{BB962C8B-B14F-4D97-AF65-F5344CB8AC3E}">
        <p14:creationId xmlns:p14="http://schemas.microsoft.com/office/powerpoint/2010/main" val="2143503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Intially</a:t>
            </a:r>
            <a:r>
              <a:rPr lang="en-US" dirty="0"/>
              <a:t> was looking at a a range of features – district, urban v rural, house price – spent a long time tuning to find a max test score of 0.365</a:t>
            </a:r>
          </a:p>
          <a:p>
            <a:endParaRPr lang="en-US" dirty="0"/>
          </a:p>
          <a:p>
            <a:r>
              <a:rPr lang="en-US" dirty="0" err="1"/>
              <a:t>Intersting</a:t>
            </a:r>
            <a:r>
              <a:rPr lang="en-US" dirty="0"/>
              <a:t> that JUST using local authorities and whether an area was urban or rural could explain this variance </a:t>
            </a:r>
          </a:p>
        </p:txBody>
      </p:sp>
      <p:sp>
        <p:nvSpPr>
          <p:cNvPr id="4" name="Slide Number Placeholder 3"/>
          <p:cNvSpPr>
            <a:spLocks noGrp="1"/>
          </p:cNvSpPr>
          <p:nvPr>
            <p:ph type="sldNum" sz="quarter" idx="5"/>
          </p:nvPr>
        </p:nvSpPr>
        <p:spPr/>
        <p:txBody>
          <a:bodyPr/>
          <a:lstStyle/>
          <a:p>
            <a:fld id="{78573FF8-269B-8842-8286-3835F1B784E9}" type="slidenum">
              <a:rPr lang="en-US" smtClean="0"/>
              <a:t>18</a:t>
            </a:fld>
            <a:endParaRPr lang="en-US"/>
          </a:p>
        </p:txBody>
      </p:sp>
    </p:spTree>
    <p:extLst>
      <p:ext uri="{BB962C8B-B14F-4D97-AF65-F5344CB8AC3E}">
        <p14:creationId xmlns:p14="http://schemas.microsoft.com/office/powerpoint/2010/main" val="217287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get good results with districts in comb with other params</a:t>
            </a:r>
          </a:p>
        </p:txBody>
      </p:sp>
      <p:sp>
        <p:nvSpPr>
          <p:cNvPr id="4" name="Slide Number Placeholder 3"/>
          <p:cNvSpPr>
            <a:spLocks noGrp="1"/>
          </p:cNvSpPr>
          <p:nvPr>
            <p:ph type="sldNum" sz="quarter" idx="5"/>
          </p:nvPr>
        </p:nvSpPr>
        <p:spPr/>
        <p:txBody>
          <a:bodyPr/>
          <a:lstStyle/>
          <a:p>
            <a:fld id="{78573FF8-269B-8842-8286-3835F1B784E9}" type="slidenum">
              <a:rPr lang="en-US" smtClean="0"/>
              <a:t>19</a:t>
            </a:fld>
            <a:endParaRPr lang="en-US"/>
          </a:p>
        </p:txBody>
      </p:sp>
    </p:spTree>
    <p:extLst>
      <p:ext uri="{BB962C8B-B14F-4D97-AF65-F5344CB8AC3E}">
        <p14:creationId xmlns:p14="http://schemas.microsoft.com/office/powerpoint/2010/main" val="316995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hypothesis – in simple terms, that demand would dictate supply and areas with high traffic flow would also have a high number of charging points for cars</a:t>
            </a:r>
          </a:p>
          <a:p>
            <a:r>
              <a:rPr lang="en-US" dirty="0"/>
              <a:t>Why? Massive increase in the number of EV cars in the past few years increase. Sales increased by  </a:t>
            </a:r>
            <a:r>
              <a:rPr lang="en-GB" b="0" i="0" dirty="0">
                <a:solidFill>
                  <a:srgbClr val="202124"/>
                </a:solidFill>
                <a:effectLst/>
                <a:latin typeface="arial" panose="020B0604020202020204" pitchFamily="34" charset="0"/>
              </a:rPr>
              <a:t>76.3% in 2021 – determine whether the infrastructure was there to support this growth and whether it was where I deemed it logical</a:t>
            </a:r>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2</a:t>
            </a:fld>
            <a:endParaRPr lang="en-US"/>
          </a:p>
        </p:txBody>
      </p:sp>
    </p:spTree>
    <p:extLst>
      <p:ext uri="{BB962C8B-B14F-4D97-AF65-F5344CB8AC3E}">
        <p14:creationId xmlns:p14="http://schemas.microsoft.com/office/powerpoint/2010/main" val="2664510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 what is driving the installation of EV points in specific areas? I started out with the expectation that the market would respond to demand, and areas of high traffic flow would have high number of charging points. However, the real driver appears to be public policy and local authorities bidding for funding. Using a model to predict found x, </a:t>
            </a:r>
            <a:r>
              <a:rPr lang="en-US" dirty="0" err="1"/>
              <a:t>y,z</a:t>
            </a:r>
            <a:r>
              <a:rPr lang="en-US" dirty="0"/>
              <a:t> . However, what is driving how this bids are awarded? Further work – dig into areas that are really underserved</a:t>
            </a:r>
          </a:p>
          <a:p>
            <a:endParaRPr lang="en-US" dirty="0"/>
          </a:p>
          <a:p>
            <a:r>
              <a:rPr lang="en-US" dirty="0"/>
              <a:t>Expect the market economy would respond to demand – lots of traffic  = lots of charging points. Public policy </a:t>
            </a:r>
          </a:p>
        </p:txBody>
      </p:sp>
      <p:sp>
        <p:nvSpPr>
          <p:cNvPr id="4" name="Slide Number Placeholder 3"/>
          <p:cNvSpPr>
            <a:spLocks noGrp="1"/>
          </p:cNvSpPr>
          <p:nvPr>
            <p:ph type="sldNum" sz="quarter" idx="5"/>
          </p:nvPr>
        </p:nvSpPr>
        <p:spPr/>
        <p:txBody>
          <a:bodyPr/>
          <a:lstStyle/>
          <a:p>
            <a:fld id="{78573FF8-269B-8842-8286-3835F1B784E9}" type="slidenum">
              <a:rPr lang="en-US" smtClean="0"/>
              <a:t>20</a:t>
            </a:fld>
            <a:endParaRPr lang="en-US"/>
          </a:p>
        </p:txBody>
      </p:sp>
    </p:spTree>
    <p:extLst>
      <p:ext uri="{BB962C8B-B14F-4D97-AF65-F5344CB8AC3E}">
        <p14:creationId xmlns:p14="http://schemas.microsoft.com/office/powerpoint/2010/main" val="4147591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left with the feeling after this work that massive focus is being put on big cities, perhaps areas of higher affluency etc. However rural areas where they are quite reliant on their cars &amp; actually looking at motorway traffic – have a very high traffic flow are left underserved</a:t>
            </a:r>
          </a:p>
        </p:txBody>
      </p:sp>
      <p:sp>
        <p:nvSpPr>
          <p:cNvPr id="4" name="Slide Number Placeholder 3"/>
          <p:cNvSpPr>
            <a:spLocks noGrp="1"/>
          </p:cNvSpPr>
          <p:nvPr>
            <p:ph type="sldNum" sz="quarter" idx="5"/>
          </p:nvPr>
        </p:nvSpPr>
        <p:spPr/>
        <p:txBody>
          <a:bodyPr/>
          <a:lstStyle/>
          <a:p>
            <a:fld id="{78573FF8-269B-8842-8286-3835F1B784E9}" type="slidenum">
              <a:rPr lang="en-US" smtClean="0"/>
              <a:t>21</a:t>
            </a:fld>
            <a:endParaRPr lang="en-US"/>
          </a:p>
        </p:txBody>
      </p:sp>
    </p:spTree>
    <p:extLst>
      <p:ext uri="{BB962C8B-B14F-4D97-AF65-F5344CB8AC3E}">
        <p14:creationId xmlns:p14="http://schemas.microsoft.com/office/powerpoint/2010/main" val="416645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28</a:t>
            </a:fld>
            <a:endParaRPr lang="en-US"/>
          </a:p>
        </p:txBody>
      </p:sp>
    </p:spTree>
    <p:extLst>
      <p:ext uri="{BB962C8B-B14F-4D97-AF65-F5344CB8AC3E}">
        <p14:creationId xmlns:p14="http://schemas.microsoft.com/office/powerpoint/2010/main" val="407561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look – areas of high density around cities</a:t>
            </a:r>
          </a:p>
        </p:txBody>
      </p:sp>
      <p:sp>
        <p:nvSpPr>
          <p:cNvPr id="4" name="Slide Number Placeholder 3"/>
          <p:cNvSpPr>
            <a:spLocks noGrp="1"/>
          </p:cNvSpPr>
          <p:nvPr>
            <p:ph type="sldNum" sz="quarter" idx="5"/>
          </p:nvPr>
        </p:nvSpPr>
        <p:spPr/>
        <p:txBody>
          <a:bodyPr/>
          <a:lstStyle/>
          <a:p>
            <a:fld id="{78573FF8-269B-8842-8286-3835F1B784E9}" type="slidenum">
              <a:rPr lang="en-US" smtClean="0"/>
              <a:t>3</a:t>
            </a:fld>
            <a:endParaRPr lang="en-US"/>
          </a:p>
        </p:txBody>
      </p:sp>
    </p:spTree>
    <p:extLst>
      <p:ext uri="{BB962C8B-B14F-4D97-AF65-F5344CB8AC3E}">
        <p14:creationId xmlns:p14="http://schemas.microsoft.com/office/powerpoint/2010/main" val="2674646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Range anxiety </a:t>
            </a:r>
          </a:p>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4</a:t>
            </a:fld>
            <a:endParaRPr lang="en-US"/>
          </a:p>
        </p:txBody>
      </p:sp>
    </p:spTree>
    <p:extLst>
      <p:ext uri="{BB962C8B-B14F-4D97-AF65-F5344CB8AC3E}">
        <p14:creationId xmlns:p14="http://schemas.microsoft.com/office/powerpoint/2010/main" val="333103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sourced from highways England – traffic data organized per road – giving traffic flow data for the major roads in England</a:t>
            </a:r>
          </a:p>
          <a:p>
            <a:r>
              <a:rPr lang="en-US" dirty="0"/>
              <a:t>Using web scraping methods, I </a:t>
            </a:r>
          </a:p>
        </p:txBody>
      </p:sp>
      <p:sp>
        <p:nvSpPr>
          <p:cNvPr id="4" name="Slide Number Placeholder 3"/>
          <p:cNvSpPr>
            <a:spLocks noGrp="1"/>
          </p:cNvSpPr>
          <p:nvPr>
            <p:ph type="sldNum" sz="quarter" idx="5"/>
          </p:nvPr>
        </p:nvSpPr>
        <p:spPr/>
        <p:txBody>
          <a:bodyPr/>
          <a:lstStyle/>
          <a:p>
            <a:fld id="{78573FF8-269B-8842-8286-3835F1B784E9}" type="slidenum">
              <a:rPr lang="en-US" smtClean="0"/>
              <a:t>5</a:t>
            </a:fld>
            <a:endParaRPr lang="en-US"/>
          </a:p>
        </p:txBody>
      </p:sp>
    </p:spTree>
    <p:extLst>
      <p:ext uri="{BB962C8B-B14F-4D97-AF65-F5344CB8AC3E}">
        <p14:creationId xmlns:p14="http://schemas.microsoft.com/office/powerpoint/2010/main" val="47873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dot location on the map – obtained an average number of cars passing through every minute. </a:t>
            </a:r>
          </a:p>
          <a:p>
            <a:r>
              <a:rPr lang="en-US" dirty="0"/>
              <a:t>Also extracted coordinate location </a:t>
            </a:r>
            <a:r>
              <a:rPr lang="en-US" dirty="0" err="1"/>
              <a:t>ffrom</a:t>
            </a:r>
            <a:r>
              <a:rPr lang="en-US" dirty="0"/>
              <a:t> the filename – first in easting and northing, which I then converted to longitude and latitude</a:t>
            </a:r>
          </a:p>
        </p:txBody>
      </p:sp>
      <p:sp>
        <p:nvSpPr>
          <p:cNvPr id="4" name="Slide Number Placeholder 3"/>
          <p:cNvSpPr>
            <a:spLocks noGrp="1"/>
          </p:cNvSpPr>
          <p:nvPr>
            <p:ph type="sldNum" sz="quarter" idx="5"/>
          </p:nvPr>
        </p:nvSpPr>
        <p:spPr/>
        <p:txBody>
          <a:bodyPr/>
          <a:lstStyle/>
          <a:p>
            <a:fld id="{78573FF8-269B-8842-8286-3835F1B784E9}" type="slidenum">
              <a:rPr lang="en-US" smtClean="0"/>
              <a:t>6</a:t>
            </a:fld>
            <a:endParaRPr lang="en-US"/>
          </a:p>
        </p:txBody>
      </p:sp>
    </p:spTree>
    <p:extLst>
      <p:ext uri="{BB962C8B-B14F-4D97-AF65-F5344CB8AC3E}">
        <p14:creationId xmlns:p14="http://schemas.microsoft.com/office/powerpoint/2010/main" val="380029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7</a:t>
            </a:fld>
            <a:endParaRPr lang="en-US"/>
          </a:p>
        </p:txBody>
      </p:sp>
    </p:spTree>
    <p:extLst>
      <p:ext uri="{BB962C8B-B14F-4D97-AF65-F5344CB8AC3E}">
        <p14:creationId xmlns:p14="http://schemas.microsoft.com/office/powerpoint/2010/main" val="2254245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8</a:t>
            </a:fld>
            <a:endParaRPr lang="en-US"/>
          </a:p>
        </p:txBody>
      </p:sp>
    </p:spTree>
    <p:extLst>
      <p:ext uri="{BB962C8B-B14F-4D97-AF65-F5344CB8AC3E}">
        <p14:creationId xmlns:p14="http://schemas.microsoft.com/office/powerpoint/2010/main" val="179892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charging points be predicted from traffic flow? In short, the answer is no.</a:t>
            </a:r>
          </a:p>
          <a:p>
            <a:r>
              <a:rPr lang="en-US" dirty="0"/>
              <a:t>Immediately when plotting and looking at correlation coefficients this can be seen – </a:t>
            </a:r>
            <a:r>
              <a:rPr lang="en-US" dirty="0" err="1"/>
              <a:t>coef</a:t>
            </a:r>
            <a:r>
              <a:rPr lang="en-US" dirty="0"/>
              <a:t> so close to 0 , essentially saying there is no correlation</a:t>
            </a:r>
          </a:p>
        </p:txBody>
      </p:sp>
      <p:sp>
        <p:nvSpPr>
          <p:cNvPr id="4" name="Slide Number Placeholder 3"/>
          <p:cNvSpPr>
            <a:spLocks noGrp="1"/>
          </p:cNvSpPr>
          <p:nvPr>
            <p:ph type="sldNum" sz="quarter" idx="5"/>
          </p:nvPr>
        </p:nvSpPr>
        <p:spPr/>
        <p:txBody>
          <a:bodyPr/>
          <a:lstStyle/>
          <a:p>
            <a:fld id="{78573FF8-269B-8842-8286-3835F1B784E9}" type="slidenum">
              <a:rPr lang="en-US" smtClean="0"/>
              <a:t>9</a:t>
            </a:fld>
            <a:endParaRPr lang="en-US"/>
          </a:p>
        </p:txBody>
      </p:sp>
    </p:spTree>
    <p:extLst>
      <p:ext uri="{BB962C8B-B14F-4D97-AF65-F5344CB8AC3E}">
        <p14:creationId xmlns:p14="http://schemas.microsoft.com/office/powerpoint/2010/main" val="194835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3.wd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4.gif"/></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707B"/>
        </a:solidFill>
        <a:effectLst/>
      </p:bgPr>
    </p:bg>
    <p:spTree>
      <p:nvGrpSpPr>
        <p:cNvPr id="1" name=""/>
        <p:cNvGrpSpPr/>
        <p:nvPr/>
      </p:nvGrpSpPr>
      <p:grpSpPr>
        <a:xfrm>
          <a:off x="0" y="0"/>
          <a:ext cx="0" cy="0"/>
          <a:chOff x="0" y="0"/>
          <a:chExt cx="0" cy="0"/>
        </a:xfrm>
      </p:grpSpPr>
      <p:grpSp>
        <p:nvGrpSpPr>
          <p:cNvPr id="2" name="Group 2"/>
          <p:cNvGrpSpPr/>
          <p:nvPr/>
        </p:nvGrpSpPr>
        <p:grpSpPr>
          <a:xfrm>
            <a:off x="2474546" y="2672782"/>
            <a:ext cx="9945163" cy="4941435"/>
            <a:chOff x="0" y="0"/>
            <a:chExt cx="13260217" cy="6588581"/>
          </a:xfrm>
        </p:grpSpPr>
        <p:sp>
          <p:nvSpPr>
            <p:cNvPr id="3" name="TextBox 3"/>
            <p:cNvSpPr txBox="1"/>
            <p:nvPr/>
          </p:nvSpPr>
          <p:spPr>
            <a:xfrm>
              <a:off x="0" y="1193256"/>
              <a:ext cx="13260217" cy="3233440"/>
            </a:xfrm>
            <a:prstGeom prst="rect">
              <a:avLst/>
            </a:prstGeom>
          </p:spPr>
          <p:txBody>
            <a:bodyPr lIns="0" tIns="0" rIns="0" bIns="0" rtlCol="0" anchor="t">
              <a:spAutoFit/>
            </a:bodyPr>
            <a:lstStyle/>
            <a:p>
              <a:pPr>
                <a:lnSpc>
                  <a:spcPts val="9240"/>
                </a:lnSpc>
              </a:pPr>
              <a:r>
                <a:rPr lang="en-US" sz="8800" dirty="0">
                  <a:solidFill>
                    <a:srgbClr val="FF7C64"/>
                  </a:solidFill>
                  <a:latin typeface="Archivo Narrow"/>
                </a:rPr>
                <a:t>Electric vehicle charging stations in England</a:t>
              </a:r>
              <a:r>
                <a:rPr lang="en-US" sz="8800" dirty="0">
                  <a:solidFill>
                    <a:srgbClr val="FFFFFF"/>
                  </a:solidFill>
                  <a:latin typeface="Archivo Narrow"/>
                </a:rPr>
                <a:t> </a:t>
              </a:r>
            </a:p>
          </p:txBody>
        </p:sp>
        <p:sp>
          <p:nvSpPr>
            <p:cNvPr id="4" name="TextBox 4"/>
            <p:cNvSpPr txBox="1"/>
            <p:nvPr/>
          </p:nvSpPr>
          <p:spPr>
            <a:xfrm>
              <a:off x="0" y="-38100"/>
              <a:ext cx="11115405" cy="484293"/>
            </a:xfrm>
            <a:prstGeom prst="rect">
              <a:avLst/>
            </a:prstGeom>
          </p:spPr>
          <p:txBody>
            <a:bodyPr lIns="0" tIns="0" rIns="0" bIns="0" rtlCol="0" anchor="t">
              <a:spAutoFit/>
            </a:bodyPr>
            <a:lstStyle/>
            <a:p>
              <a:pPr>
                <a:lnSpc>
                  <a:spcPts val="3079"/>
                </a:lnSpc>
              </a:pPr>
              <a:r>
                <a:rPr lang="en-US" sz="2199" spc="109">
                  <a:solidFill>
                    <a:srgbClr val="FFFFFF"/>
                  </a:solidFill>
                  <a:latin typeface="Open Sauce Light Bold"/>
                </a:rPr>
                <a:t>CAPSTONE PROJECT</a:t>
              </a:r>
            </a:p>
          </p:txBody>
        </p:sp>
        <p:sp>
          <p:nvSpPr>
            <p:cNvPr id="5" name="TextBox 5"/>
            <p:cNvSpPr txBox="1"/>
            <p:nvPr/>
          </p:nvSpPr>
          <p:spPr>
            <a:xfrm>
              <a:off x="0" y="5305457"/>
              <a:ext cx="13260217" cy="1283123"/>
            </a:xfrm>
            <a:prstGeom prst="rect">
              <a:avLst/>
            </a:prstGeom>
          </p:spPr>
          <p:txBody>
            <a:bodyPr lIns="0" tIns="0" rIns="0" bIns="0" rtlCol="0" anchor="t">
              <a:spAutoFit/>
            </a:bodyPr>
            <a:lstStyle/>
            <a:p>
              <a:pPr>
                <a:lnSpc>
                  <a:spcPts val="3919"/>
                </a:lnSpc>
              </a:pPr>
              <a:r>
                <a:rPr lang="en-US" sz="2799">
                  <a:solidFill>
                    <a:srgbClr val="FFFFFF"/>
                  </a:solidFill>
                  <a:latin typeface="Open Sauce Light"/>
                </a:rPr>
                <a:t>How effectively have they been placed in relation to high density traffic?</a:t>
              </a: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631752" y="7479061"/>
            <a:ext cx="6558303" cy="6522531"/>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769793" y="-614405"/>
            <a:ext cx="6558303" cy="6522531"/>
          </a:xfrm>
          <a:prstGeom prst="rect">
            <a:avLst/>
          </a:prstGeom>
        </p:spPr>
      </p:pic>
      <p:pic>
        <p:nvPicPr>
          <p:cNvPr id="8" name="Picture 8"/>
          <p:cNvPicPr>
            <a:picLocks noChangeAspect="1"/>
          </p:cNvPicPr>
          <p:nvPr/>
        </p:nvPicPr>
        <p:blipFill>
          <a:blip r:embed="rId3">
            <a:alphaModFix amt="6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452215" y="-4852545"/>
            <a:ext cx="6558303" cy="65225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707B"/>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33AACD5-D330-5B70-C324-88A8DC26C010}"/>
              </a:ext>
            </a:extLst>
          </p:cNvPr>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61607">
            <a:off x="4814638" y="837752"/>
            <a:ext cx="8658724" cy="8611495"/>
          </a:xfrm>
          <a:prstGeom prst="rect">
            <a:avLst/>
          </a:prstGeom>
        </p:spPr>
      </p:pic>
      <p:sp>
        <p:nvSpPr>
          <p:cNvPr id="3" name="TextBox 3">
            <a:extLst>
              <a:ext uri="{FF2B5EF4-FFF2-40B4-BE49-F238E27FC236}">
                <a16:creationId xmlns:a16="http://schemas.microsoft.com/office/drawing/2014/main" id="{7E8C0918-2AE3-6D8D-B6AF-3A021E6C1092}"/>
              </a:ext>
            </a:extLst>
          </p:cNvPr>
          <p:cNvSpPr txBox="1"/>
          <p:nvPr/>
        </p:nvSpPr>
        <p:spPr>
          <a:xfrm>
            <a:off x="3467856" y="2767013"/>
            <a:ext cx="11352289" cy="4752975"/>
          </a:xfrm>
          <a:prstGeom prst="rect">
            <a:avLst/>
          </a:prstGeom>
        </p:spPr>
        <p:txBody>
          <a:bodyPr lIns="0" tIns="0" rIns="0" bIns="0" rtlCol="0" anchor="t">
            <a:spAutoFit/>
          </a:bodyPr>
          <a:lstStyle/>
          <a:p>
            <a:pPr algn="ctr">
              <a:lnSpc>
                <a:spcPts val="16179"/>
              </a:lnSpc>
            </a:pPr>
            <a:r>
              <a:rPr lang="en-US" sz="13483" dirty="0">
                <a:solidFill>
                  <a:srgbClr val="FF7C64"/>
                </a:solidFill>
                <a:latin typeface="Archivo Narrow"/>
              </a:rPr>
              <a:t>What does</a:t>
            </a:r>
          </a:p>
          <a:p>
            <a:pPr algn="ctr">
              <a:lnSpc>
                <a:spcPts val="10680"/>
              </a:lnSpc>
            </a:pPr>
            <a:r>
              <a:rPr lang="en-US" sz="8900" dirty="0">
                <a:solidFill>
                  <a:srgbClr val="FFFFFF"/>
                </a:solidFill>
                <a:latin typeface="Archivo Narrow"/>
              </a:rPr>
              <a:t>determine the locations of EV charging stations?</a:t>
            </a:r>
          </a:p>
        </p:txBody>
      </p:sp>
    </p:spTree>
    <p:extLst>
      <p:ext uri="{BB962C8B-B14F-4D97-AF65-F5344CB8AC3E}">
        <p14:creationId xmlns:p14="http://schemas.microsoft.com/office/powerpoint/2010/main" val="1614287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1016" y="1209675"/>
            <a:ext cx="16765967" cy="1190588"/>
          </a:xfrm>
          <a:prstGeom prst="rect">
            <a:avLst/>
          </a:prstGeom>
        </p:spPr>
        <p:txBody>
          <a:bodyPr lIns="0" tIns="0" rIns="0" bIns="0" rtlCol="0" anchor="t">
            <a:spAutoFit/>
          </a:bodyPr>
          <a:lstStyle/>
          <a:p>
            <a:pPr algn="ctr">
              <a:lnSpc>
                <a:spcPts val="9359"/>
              </a:lnSpc>
            </a:pPr>
            <a:r>
              <a:rPr lang="en-US" sz="7799" dirty="0">
                <a:solidFill>
                  <a:srgbClr val="102B30"/>
                </a:solidFill>
                <a:latin typeface="Archivo Narrow"/>
              </a:rPr>
              <a:t>Investigating </a:t>
            </a:r>
            <a:r>
              <a:rPr lang="en-US" sz="7799" dirty="0">
                <a:solidFill>
                  <a:srgbClr val="FF7C64"/>
                </a:solidFill>
                <a:latin typeface="Archivo Narrow"/>
              </a:rPr>
              <a:t>Other Variables</a:t>
            </a:r>
          </a:p>
        </p:txBody>
      </p:sp>
      <p:pic>
        <p:nvPicPr>
          <p:cNvPr id="6" name="Picture 5" descr="Chart&#10;&#10;Description automatically generated">
            <a:extLst>
              <a:ext uri="{FF2B5EF4-FFF2-40B4-BE49-F238E27FC236}">
                <a16:creationId xmlns:a16="http://schemas.microsoft.com/office/drawing/2014/main" id="{5B434ACF-B1F7-05A8-101B-7EE883A3D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267075"/>
            <a:ext cx="6714563" cy="5762625"/>
          </a:xfrm>
          <a:prstGeom prst="rect">
            <a:avLst/>
          </a:prstGeom>
        </p:spPr>
      </p:pic>
      <p:pic>
        <p:nvPicPr>
          <p:cNvPr id="14" name="Picture 13">
            <a:extLst>
              <a:ext uri="{FF2B5EF4-FFF2-40B4-BE49-F238E27FC236}">
                <a16:creationId xmlns:a16="http://schemas.microsoft.com/office/drawing/2014/main" id="{49E89EFC-69C5-3D51-783F-219E0CE0C7FB}"/>
              </a:ext>
            </a:extLst>
          </p:cNvPr>
          <p:cNvPicPr>
            <a:picLocks noChangeAspect="1"/>
          </p:cNvPicPr>
          <p:nvPr/>
        </p:nvPicPr>
        <p:blipFill>
          <a:blip r:embed="rId4"/>
          <a:stretch>
            <a:fillRect/>
          </a:stretch>
        </p:blipFill>
        <p:spPr>
          <a:xfrm>
            <a:off x="7019363" y="3267570"/>
            <a:ext cx="11243638" cy="53333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grpSp>
        <p:nvGrpSpPr>
          <p:cNvPr id="2" name="Group 2"/>
          <p:cNvGrpSpPr/>
          <p:nvPr/>
        </p:nvGrpSpPr>
        <p:grpSpPr>
          <a:xfrm>
            <a:off x="514350" y="596033"/>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27" name="TextBox 27"/>
          <p:cNvSpPr txBox="1"/>
          <p:nvPr/>
        </p:nvSpPr>
        <p:spPr>
          <a:xfrm>
            <a:off x="1028700" y="1019175"/>
            <a:ext cx="7588308" cy="2387577"/>
          </a:xfrm>
          <a:prstGeom prst="rect">
            <a:avLst/>
          </a:prstGeom>
        </p:spPr>
        <p:txBody>
          <a:bodyPr lIns="0" tIns="0" rIns="0" bIns="0" rtlCol="0" anchor="t">
            <a:spAutoFit/>
          </a:bodyPr>
          <a:lstStyle/>
          <a:p>
            <a:pPr>
              <a:lnSpc>
                <a:spcPts val="9359"/>
              </a:lnSpc>
            </a:pPr>
            <a:r>
              <a:rPr lang="en-US" sz="7799" dirty="0">
                <a:solidFill>
                  <a:srgbClr val="102B30"/>
                </a:solidFill>
                <a:latin typeface="Archivo Narrow"/>
              </a:rPr>
              <a:t>Comparing geographical areas</a:t>
            </a:r>
          </a:p>
        </p:txBody>
      </p:sp>
      <p:pic>
        <p:nvPicPr>
          <p:cNvPr id="7" name="Picture 6" descr="Chart&#10;&#10;Description automatically generated with medium confidence">
            <a:extLst>
              <a:ext uri="{FF2B5EF4-FFF2-40B4-BE49-F238E27FC236}">
                <a16:creationId xmlns:a16="http://schemas.microsoft.com/office/drawing/2014/main" id="{95202CBC-0F75-900A-E192-F1CE1E6CC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7008" y="3682134"/>
            <a:ext cx="8963745" cy="4462854"/>
          </a:xfrm>
          <a:prstGeom prst="rect">
            <a:avLst/>
          </a:prstGeom>
        </p:spPr>
      </p:pic>
      <p:graphicFrame>
        <p:nvGraphicFramePr>
          <p:cNvPr id="10" name="Table 3">
            <a:extLst>
              <a:ext uri="{FF2B5EF4-FFF2-40B4-BE49-F238E27FC236}">
                <a16:creationId xmlns:a16="http://schemas.microsoft.com/office/drawing/2014/main" id="{48DB7843-5922-2386-4EF6-F03E02F29491}"/>
              </a:ext>
            </a:extLst>
          </p:cNvPr>
          <p:cNvGraphicFramePr>
            <a:graphicFrameLocks noGrp="1"/>
          </p:cNvGraphicFramePr>
          <p:nvPr>
            <p:extLst>
              <p:ext uri="{D42A27DB-BD31-4B8C-83A1-F6EECF244321}">
                <p14:modId xmlns:p14="http://schemas.microsoft.com/office/powerpoint/2010/main" val="854611880"/>
              </p:ext>
            </p:extLst>
          </p:nvPr>
        </p:nvGraphicFramePr>
        <p:xfrm>
          <a:off x="853197" y="3829894"/>
          <a:ext cx="7419265" cy="8915441"/>
        </p:xfrm>
        <a:graphic>
          <a:graphicData uri="http://schemas.openxmlformats.org/drawingml/2006/table">
            <a:tbl>
              <a:tblPr/>
              <a:tblGrid>
                <a:gridCol w="7419265">
                  <a:extLst>
                    <a:ext uri="{9D8B030D-6E8A-4147-A177-3AD203B41FA5}">
                      <a16:colId xmlns:a16="http://schemas.microsoft.com/office/drawing/2014/main" val="20000"/>
                    </a:ext>
                  </a:extLst>
                </a:gridCol>
              </a:tblGrid>
              <a:tr h="955502">
                <a:tc>
                  <a:txBody>
                    <a:bodyPr/>
                    <a:lstStyle/>
                    <a:p>
                      <a:pPr marL="453390" lvl="1" indent="-226695" algn="l">
                        <a:lnSpc>
                          <a:spcPts val="3150"/>
                        </a:lnSpc>
                        <a:buFont typeface="Arial"/>
                        <a:buChar char="•"/>
                        <a:defRPr/>
                      </a:pPr>
                      <a:r>
                        <a:rPr lang="en-US" sz="2100" dirty="0">
                          <a:solidFill>
                            <a:srgbClr val="102B30"/>
                          </a:solidFill>
                          <a:latin typeface="Open Sauce Light"/>
                        </a:rPr>
                        <a:t>Grouping by geographical district (first letter or two letters of post code e.g., ‘NW’), shows a massive spread</a:t>
                      </a:r>
                    </a:p>
                    <a:p>
                      <a:pPr marL="453390" lvl="1" indent="-226695" algn="l">
                        <a:lnSpc>
                          <a:spcPts val="3150"/>
                        </a:lnSpc>
                        <a:buFont typeface="Arial"/>
                        <a:buChar char="•"/>
                        <a:defRPr/>
                      </a:pPr>
                      <a:endParaRPr lang="en-US" sz="2100" dirty="0">
                        <a:solidFill>
                          <a:srgbClr val="102B30"/>
                        </a:solidFill>
                        <a:latin typeface="Open Sauce Ligh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91955">
                <a:tc>
                  <a:txBody>
                    <a:bodyPr/>
                    <a:lstStyle/>
                    <a:p>
                      <a:pPr marL="453390" lvl="1" indent="-226695" algn="l">
                        <a:lnSpc>
                          <a:spcPts val="3150"/>
                        </a:lnSpc>
                        <a:buFont typeface="Arial"/>
                        <a:buChar char="•"/>
                        <a:defRPr/>
                      </a:pPr>
                      <a:r>
                        <a:rPr lang="en-US" sz="2100" dirty="0">
                          <a:solidFill>
                            <a:srgbClr val="102B30"/>
                          </a:solidFill>
                          <a:latin typeface="Open Sauce Light"/>
                        </a:rPr>
                        <a:t>Some correlation seen between districts with high numbers of charging points, and high house prices</a:t>
                      </a:r>
                    </a:p>
                    <a:p>
                      <a:pPr marL="453390" lvl="1" indent="-226695" algn="l">
                        <a:lnSpc>
                          <a:spcPts val="3150"/>
                        </a:lnSpc>
                        <a:buFont typeface="Arial"/>
                        <a:buChar char="•"/>
                        <a:defRPr/>
                      </a:pPr>
                      <a:endParaRPr lang="en-US" sz="2100" dirty="0">
                        <a:solidFill>
                          <a:srgbClr val="102B30"/>
                        </a:solidFill>
                        <a:latin typeface="Open Sauce Light"/>
                      </a:endParaRPr>
                    </a:p>
                    <a:p>
                      <a:pPr marL="453390" lvl="1" indent="-226695" algn="l">
                        <a:lnSpc>
                          <a:spcPts val="3150"/>
                        </a:lnSpc>
                        <a:buFont typeface="Arial"/>
                        <a:buChar char="•"/>
                        <a:defRPr/>
                      </a:pPr>
                      <a:endParaRPr lang="en-US" sz="2100" dirty="0">
                        <a:solidFill>
                          <a:srgbClr val="102B30"/>
                        </a:solidFill>
                        <a:latin typeface="Open Sauce Light"/>
                      </a:endParaRPr>
                    </a:p>
                    <a:p>
                      <a:pPr marL="453390" lvl="1" indent="-226695" algn="l">
                        <a:lnSpc>
                          <a:spcPts val="3150"/>
                        </a:lnSpc>
                        <a:buFont typeface="Arial"/>
                        <a:buChar char="•"/>
                        <a:defRPr/>
                      </a:pPr>
                      <a:r>
                        <a:rPr lang="en-US" sz="2100" dirty="0">
                          <a:solidFill>
                            <a:srgbClr val="102B30"/>
                          </a:solidFill>
                          <a:latin typeface="Open Sauce Light"/>
                        </a:rPr>
                        <a:t>Almost half of charging points in London</a:t>
                      </a: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4003">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7685">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67685">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10904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grpSp>
        <p:nvGrpSpPr>
          <p:cNvPr id="2" name="Group 2"/>
          <p:cNvGrpSpPr/>
          <p:nvPr/>
        </p:nvGrpSpPr>
        <p:grpSpPr>
          <a:xfrm>
            <a:off x="514350" y="596033"/>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27" name="TextBox 27"/>
          <p:cNvSpPr txBox="1"/>
          <p:nvPr/>
        </p:nvSpPr>
        <p:spPr>
          <a:xfrm>
            <a:off x="1028700" y="1019175"/>
            <a:ext cx="7588308" cy="2387577"/>
          </a:xfrm>
          <a:prstGeom prst="rect">
            <a:avLst/>
          </a:prstGeom>
        </p:spPr>
        <p:txBody>
          <a:bodyPr lIns="0" tIns="0" rIns="0" bIns="0" rtlCol="0" anchor="t">
            <a:spAutoFit/>
          </a:bodyPr>
          <a:lstStyle/>
          <a:p>
            <a:pPr>
              <a:lnSpc>
                <a:spcPts val="9359"/>
              </a:lnSpc>
            </a:pPr>
            <a:r>
              <a:rPr lang="en-US" sz="7799" dirty="0">
                <a:solidFill>
                  <a:srgbClr val="102B30"/>
                </a:solidFill>
                <a:latin typeface="Archivo Narrow"/>
              </a:rPr>
              <a:t>Comparing geographical areas</a:t>
            </a:r>
          </a:p>
        </p:txBody>
      </p:sp>
      <p:pic>
        <p:nvPicPr>
          <p:cNvPr id="5" name="Picture 4" descr="Chart, bar chart, histogram&#10;&#10;Description automatically generated">
            <a:extLst>
              <a:ext uri="{FF2B5EF4-FFF2-40B4-BE49-F238E27FC236}">
                <a16:creationId xmlns:a16="http://schemas.microsoft.com/office/drawing/2014/main" id="{C1BED8F3-30E5-37E8-8F19-BCDD0B7DAE0B}"/>
              </a:ext>
            </a:extLst>
          </p:cNvPr>
          <p:cNvPicPr>
            <a:picLocks noChangeAspect="1"/>
          </p:cNvPicPr>
          <p:nvPr/>
        </p:nvPicPr>
        <p:blipFill rotWithShape="1">
          <a:blip r:embed="rId3">
            <a:extLst>
              <a:ext uri="{28A0092B-C50C-407E-A947-70E740481C1C}">
                <a14:useLocalDpi xmlns:a14="http://schemas.microsoft.com/office/drawing/2010/main" val="0"/>
              </a:ext>
            </a:extLst>
          </a:blip>
          <a:srcRect b="-618"/>
          <a:stretch/>
        </p:blipFill>
        <p:spPr>
          <a:xfrm>
            <a:off x="8755144" y="2324100"/>
            <a:ext cx="8535824" cy="6858000"/>
          </a:xfrm>
          <a:prstGeom prst="rect">
            <a:avLst/>
          </a:prstGeom>
        </p:spPr>
      </p:pic>
      <p:graphicFrame>
        <p:nvGraphicFramePr>
          <p:cNvPr id="10" name="Table 3">
            <a:extLst>
              <a:ext uri="{FF2B5EF4-FFF2-40B4-BE49-F238E27FC236}">
                <a16:creationId xmlns:a16="http://schemas.microsoft.com/office/drawing/2014/main" id="{48DB7843-5922-2386-4EF6-F03E02F29491}"/>
              </a:ext>
            </a:extLst>
          </p:cNvPr>
          <p:cNvGraphicFramePr>
            <a:graphicFrameLocks noGrp="1"/>
          </p:cNvGraphicFramePr>
          <p:nvPr/>
        </p:nvGraphicFramePr>
        <p:xfrm>
          <a:off x="853197" y="3829894"/>
          <a:ext cx="7419265" cy="8915504"/>
        </p:xfrm>
        <a:graphic>
          <a:graphicData uri="http://schemas.openxmlformats.org/drawingml/2006/table">
            <a:tbl>
              <a:tblPr/>
              <a:tblGrid>
                <a:gridCol w="7419265">
                  <a:extLst>
                    <a:ext uri="{9D8B030D-6E8A-4147-A177-3AD203B41FA5}">
                      <a16:colId xmlns:a16="http://schemas.microsoft.com/office/drawing/2014/main" val="20000"/>
                    </a:ext>
                  </a:extLst>
                </a:gridCol>
              </a:tblGrid>
              <a:tr h="955502">
                <a:tc>
                  <a:txBody>
                    <a:bodyPr/>
                    <a:lstStyle/>
                    <a:p>
                      <a:pPr marL="453390" lvl="1" indent="-226695" algn="l">
                        <a:lnSpc>
                          <a:spcPts val="3150"/>
                        </a:lnSpc>
                        <a:buFont typeface="Arial"/>
                        <a:buChar char="•"/>
                        <a:defRPr/>
                      </a:pPr>
                      <a:r>
                        <a:rPr lang="en-US" sz="2100" dirty="0">
                          <a:solidFill>
                            <a:srgbClr val="102B30"/>
                          </a:solidFill>
                          <a:latin typeface="Open Sauce Light"/>
                        </a:rPr>
                        <a:t>Grouping by geographical district (first letter or two letters of post code e.g., ‘NW’), shows a massive spread</a:t>
                      </a:r>
                    </a:p>
                    <a:p>
                      <a:pPr marL="453390" lvl="1" indent="-226695" algn="l">
                        <a:lnSpc>
                          <a:spcPts val="3150"/>
                        </a:lnSpc>
                        <a:buFont typeface="Arial"/>
                        <a:buChar char="•"/>
                        <a:defRPr/>
                      </a:pPr>
                      <a:endParaRPr lang="en-US" sz="2100" dirty="0">
                        <a:solidFill>
                          <a:srgbClr val="102B30"/>
                        </a:solidFill>
                        <a:latin typeface="Open Sauce Ligh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91955">
                <a:tc>
                  <a:txBody>
                    <a:bodyPr/>
                    <a:lstStyle/>
                    <a:p>
                      <a:pPr marL="453390" lvl="1" indent="-226695" algn="l">
                        <a:lnSpc>
                          <a:spcPts val="3150"/>
                        </a:lnSpc>
                        <a:buFont typeface="Arial"/>
                        <a:buChar char="•"/>
                        <a:defRPr/>
                      </a:pPr>
                      <a:r>
                        <a:rPr lang="en-US" sz="2100" dirty="0">
                          <a:solidFill>
                            <a:srgbClr val="102B30"/>
                          </a:solidFill>
                          <a:latin typeface="Open Sauce Light"/>
                        </a:rPr>
                        <a:t>Some correlation seen between districts with high numbers of charging points, and high house prices</a:t>
                      </a:r>
                    </a:p>
                    <a:p>
                      <a:pPr marL="453390" lvl="1" indent="-226695" algn="l">
                        <a:lnSpc>
                          <a:spcPts val="3150"/>
                        </a:lnSpc>
                        <a:buFont typeface="Arial"/>
                        <a:buChar char="•"/>
                        <a:defRPr/>
                      </a:pPr>
                      <a:endParaRPr lang="en-US" sz="2100" dirty="0">
                        <a:solidFill>
                          <a:srgbClr val="102B30"/>
                        </a:solidFill>
                        <a:latin typeface="Open Sauce Light"/>
                      </a:endParaRPr>
                    </a:p>
                    <a:p>
                      <a:pPr marL="453390" lvl="1" indent="-226695" algn="l">
                        <a:lnSpc>
                          <a:spcPts val="3150"/>
                        </a:lnSpc>
                        <a:buFont typeface="Arial"/>
                        <a:buChar char="•"/>
                        <a:defRPr/>
                      </a:pPr>
                      <a:endParaRPr lang="en-US" sz="2100" dirty="0">
                        <a:solidFill>
                          <a:srgbClr val="102B30"/>
                        </a:solidFill>
                        <a:latin typeface="Open Sauce Light"/>
                      </a:endParaRPr>
                    </a:p>
                    <a:p>
                      <a:pPr marL="453390" lvl="1" indent="-226695" algn="l">
                        <a:lnSpc>
                          <a:spcPts val="3150"/>
                        </a:lnSpc>
                        <a:buFont typeface="Arial"/>
                        <a:buChar char="•"/>
                        <a:defRPr/>
                      </a:pPr>
                      <a:r>
                        <a:rPr lang="en-US" sz="2100" dirty="0">
                          <a:solidFill>
                            <a:srgbClr val="102B30"/>
                          </a:solidFill>
                          <a:latin typeface="Open Sauce Light"/>
                        </a:rPr>
                        <a:t>Almost half of charging points in London</a:t>
                      </a: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4003">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7685">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67685">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0705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Map&#10;&#10;Description automatically generated">
            <a:extLst>
              <a:ext uri="{FF2B5EF4-FFF2-40B4-BE49-F238E27FC236}">
                <a16:creationId xmlns:a16="http://schemas.microsoft.com/office/drawing/2014/main" id="{A5EEA670-9BC4-5EAB-5141-6F8406078A41}"/>
              </a:ext>
            </a:extLst>
          </p:cNvPr>
          <p:cNvPicPr>
            <a:picLocks noChangeAspect="1"/>
          </p:cNvPicPr>
          <p:nvPr/>
        </p:nvPicPr>
        <p:blipFill rotWithShape="1">
          <a:blip r:embed="rId3">
            <a:extLst>
              <a:ext uri="{28A0092B-C50C-407E-A947-70E740481C1C}">
                <a14:useLocalDpi xmlns:a14="http://schemas.microsoft.com/office/drawing/2010/main" val="0"/>
              </a:ext>
            </a:extLst>
          </a:blip>
          <a:srcRect l="83824"/>
          <a:stretch/>
        </p:blipFill>
        <p:spPr>
          <a:xfrm>
            <a:off x="16992600" y="2683140"/>
            <a:ext cx="1026947" cy="6773601"/>
          </a:xfrm>
          <a:prstGeom prst="rect">
            <a:avLst/>
          </a:prstGeom>
        </p:spPr>
      </p:pic>
      <p:sp>
        <p:nvSpPr>
          <p:cNvPr id="39" name="TextBox 5">
            <a:extLst>
              <a:ext uri="{FF2B5EF4-FFF2-40B4-BE49-F238E27FC236}">
                <a16:creationId xmlns:a16="http://schemas.microsoft.com/office/drawing/2014/main" id="{42B1FC9B-802D-8017-1704-A56EBC9CD75C}"/>
              </a:ext>
            </a:extLst>
          </p:cNvPr>
          <p:cNvSpPr txBox="1"/>
          <p:nvPr/>
        </p:nvSpPr>
        <p:spPr>
          <a:xfrm>
            <a:off x="812151" y="3344738"/>
            <a:ext cx="9703449" cy="5860835"/>
          </a:xfrm>
          <a:prstGeom prst="rect">
            <a:avLst/>
          </a:prstGeom>
        </p:spPr>
        <p:txBody>
          <a:bodyPr wrap="square" lIns="0" tIns="0" rIns="0" bIns="0" rtlCol="0" anchor="t">
            <a:spAutoFit/>
          </a:bodyPr>
          <a:lstStyle/>
          <a:p>
            <a:pPr marL="601980" lvl="1" indent="-342900">
              <a:lnSpc>
                <a:spcPts val="4224"/>
              </a:lnSpc>
              <a:buFont typeface="Arial" panose="020B0604020202020204" pitchFamily="34" charset="0"/>
              <a:buChar char="•"/>
            </a:pPr>
            <a:r>
              <a:rPr lang="en-US" sz="2400" dirty="0">
                <a:solidFill>
                  <a:srgbClr val="102B30"/>
                </a:solidFill>
                <a:latin typeface="Open Sauce Light"/>
              </a:rPr>
              <a:t>High concentration in London with 42.5% of all charging stations in England located here</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Equally, areas of sparsity with 0 charging points</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How can these observations be explained?</a:t>
            </a:r>
          </a:p>
          <a:p>
            <a:pPr marL="1059180" lvl="2" indent="-342900">
              <a:lnSpc>
                <a:spcPts val="4224"/>
              </a:lnSpc>
              <a:buFont typeface="Arial" panose="020B0604020202020204" pitchFamily="34" charset="0"/>
              <a:buChar char="•"/>
            </a:pPr>
            <a:r>
              <a:rPr lang="en-US" sz="2400" dirty="0">
                <a:solidFill>
                  <a:srgbClr val="102B30"/>
                </a:solidFill>
                <a:latin typeface="Open Sauce Light"/>
              </a:rPr>
              <a:t>Population?</a:t>
            </a:r>
          </a:p>
          <a:p>
            <a:pPr marL="1059180" lvl="2" indent="-342900">
              <a:lnSpc>
                <a:spcPts val="4224"/>
              </a:lnSpc>
              <a:buFont typeface="Arial" panose="020B0604020202020204" pitchFamily="34" charset="0"/>
              <a:buChar char="•"/>
            </a:pPr>
            <a:r>
              <a:rPr lang="en-US" sz="2400" dirty="0">
                <a:solidFill>
                  <a:srgbClr val="102B30"/>
                </a:solidFill>
                <a:latin typeface="Open Sauce Light"/>
              </a:rPr>
              <a:t>Affluency?</a:t>
            </a:r>
          </a:p>
          <a:p>
            <a:pPr marL="1059180" lvl="2" indent="-342900">
              <a:lnSpc>
                <a:spcPts val="4224"/>
              </a:lnSpc>
              <a:buFont typeface="Arial" panose="020B0604020202020204" pitchFamily="34" charset="0"/>
              <a:buChar char="•"/>
            </a:pPr>
            <a:r>
              <a:rPr lang="en-US" sz="2400" dirty="0">
                <a:solidFill>
                  <a:srgbClr val="102B30"/>
                </a:solidFill>
                <a:latin typeface="Open Sauce Light"/>
              </a:rPr>
              <a:t>ULEZ zone?</a:t>
            </a:r>
          </a:p>
          <a:p>
            <a:pPr marL="259080" lvl="1">
              <a:lnSpc>
                <a:spcPts val="4224"/>
              </a:lnSpc>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4" name="Picture 3" descr="Map&#10;&#10;Description automatically generated">
            <a:extLst>
              <a:ext uri="{FF2B5EF4-FFF2-40B4-BE49-F238E27FC236}">
                <a16:creationId xmlns:a16="http://schemas.microsoft.com/office/drawing/2014/main" id="{125FC0F0-CA4B-667E-6C44-39764D76B0E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962" b="79687" l="8640" r="77758"/>
                    </a14:imgEffect>
                  </a14:imgLayer>
                </a14:imgProps>
              </a:ext>
            </a:extLst>
          </a:blip>
          <a:srcRect t="13622" r="13603" b="12973"/>
          <a:stretch/>
        </p:blipFill>
        <p:spPr>
          <a:xfrm>
            <a:off x="9624404" y="2117232"/>
            <a:ext cx="8382000" cy="7598636"/>
          </a:xfrm>
          <a:prstGeom prst="rect">
            <a:avLst/>
          </a:prstGeom>
        </p:spPr>
      </p:pic>
      <p:sp>
        <p:nvSpPr>
          <p:cNvPr id="2" name="TextBox 2"/>
          <p:cNvSpPr txBox="1"/>
          <p:nvPr/>
        </p:nvSpPr>
        <p:spPr>
          <a:xfrm>
            <a:off x="761016" y="1209675"/>
            <a:ext cx="16765967" cy="1190588"/>
          </a:xfrm>
          <a:prstGeom prst="rect">
            <a:avLst/>
          </a:prstGeom>
        </p:spPr>
        <p:txBody>
          <a:bodyPr lIns="0" tIns="0" rIns="0" bIns="0" rtlCol="0" anchor="t">
            <a:spAutoFit/>
          </a:bodyPr>
          <a:lstStyle/>
          <a:p>
            <a:pPr algn="ctr">
              <a:lnSpc>
                <a:spcPts val="9359"/>
              </a:lnSpc>
            </a:pPr>
            <a:r>
              <a:rPr lang="en-US" sz="7799" dirty="0">
                <a:solidFill>
                  <a:srgbClr val="FF7C64"/>
                </a:solidFill>
                <a:latin typeface="Archivo Narrow"/>
              </a:rPr>
              <a:t>What’s so special about London?</a:t>
            </a:r>
          </a:p>
        </p:txBody>
      </p:sp>
    </p:spTree>
    <p:extLst>
      <p:ext uri="{BB962C8B-B14F-4D97-AF65-F5344CB8AC3E}">
        <p14:creationId xmlns:p14="http://schemas.microsoft.com/office/powerpoint/2010/main" val="396685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Map&#10;&#10;Description automatically generated">
            <a:extLst>
              <a:ext uri="{FF2B5EF4-FFF2-40B4-BE49-F238E27FC236}">
                <a16:creationId xmlns:a16="http://schemas.microsoft.com/office/drawing/2014/main" id="{A5EEA670-9BC4-5EAB-5141-6F8406078A41}"/>
              </a:ext>
            </a:extLst>
          </p:cNvPr>
          <p:cNvPicPr>
            <a:picLocks noChangeAspect="1"/>
          </p:cNvPicPr>
          <p:nvPr/>
        </p:nvPicPr>
        <p:blipFill rotWithShape="1">
          <a:blip r:embed="rId3">
            <a:extLst>
              <a:ext uri="{28A0092B-C50C-407E-A947-70E740481C1C}">
                <a14:useLocalDpi xmlns:a14="http://schemas.microsoft.com/office/drawing/2010/main" val="0"/>
              </a:ext>
            </a:extLst>
          </a:blip>
          <a:srcRect l="83824"/>
          <a:stretch/>
        </p:blipFill>
        <p:spPr>
          <a:xfrm>
            <a:off x="16992600" y="2683140"/>
            <a:ext cx="1026947" cy="6773601"/>
          </a:xfrm>
          <a:prstGeom prst="rect">
            <a:avLst/>
          </a:prstGeom>
        </p:spPr>
      </p:pic>
      <p:pic>
        <p:nvPicPr>
          <p:cNvPr id="4" name="Picture 3" descr="Map&#10;&#10;Description automatically generated">
            <a:extLst>
              <a:ext uri="{FF2B5EF4-FFF2-40B4-BE49-F238E27FC236}">
                <a16:creationId xmlns:a16="http://schemas.microsoft.com/office/drawing/2014/main" id="{125FC0F0-CA4B-667E-6C44-39764D76B0E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962" b="79687" l="8640" r="77758"/>
                    </a14:imgEffect>
                  </a14:imgLayer>
                </a14:imgProps>
              </a:ext>
            </a:extLst>
          </a:blip>
          <a:srcRect t="13622" r="13603" b="12973"/>
          <a:stretch/>
        </p:blipFill>
        <p:spPr>
          <a:xfrm>
            <a:off x="9624404" y="2117232"/>
            <a:ext cx="8382000" cy="7598636"/>
          </a:xfrm>
          <a:prstGeom prst="rect">
            <a:avLst/>
          </a:prstGeom>
        </p:spPr>
      </p:pic>
      <p:sp>
        <p:nvSpPr>
          <p:cNvPr id="2" name="TextBox 2"/>
          <p:cNvSpPr txBox="1"/>
          <p:nvPr/>
        </p:nvSpPr>
        <p:spPr>
          <a:xfrm>
            <a:off x="761016" y="1209675"/>
            <a:ext cx="16765967" cy="1190588"/>
          </a:xfrm>
          <a:prstGeom prst="rect">
            <a:avLst/>
          </a:prstGeom>
        </p:spPr>
        <p:txBody>
          <a:bodyPr lIns="0" tIns="0" rIns="0" bIns="0" rtlCol="0" anchor="t">
            <a:spAutoFit/>
          </a:bodyPr>
          <a:lstStyle/>
          <a:p>
            <a:pPr algn="ctr">
              <a:lnSpc>
                <a:spcPts val="9359"/>
              </a:lnSpc>
            </a:pPr>
            <a:r>
              <a:rPr lang="en-US" sz="7799" dirty="0">
                <a:solidFill>
                  <a:srgbClr val="FF7C64"/>
                </a:solidFill>
                <a:latin typeface="Archivo Narrow"/>
              </a:rPr>
              <a:t>What’s so special about London?</a:t>
            </a:r>
          </a:p>
        </p:txBody>
      </p:sp>
      <p:grpSp>
        <p:nvGrpSpPr>
          <p:cNvPr id="38" name="Group 37">
            <a:extLst>
              <a:ext uri="{FF2B5EF4-FFF2-40B4-BE49-F238E27FC236}">
                <a16:creationId xmlns:a16="http://schemas.microsoft.com/office/drawing/2014/main" id="{2FBCC780-F657-F226-0F8C-3508DE9490BC}"/>
              </a:ext>
            </a:extLst>
          </p:cNvPr>
          <p:cNvGrpSpPr/>
          <p:nvPr/>
        </p:nvGrpSpPr>
        <p:grpSpPr>
          <a:xfrm>
            <a:off x="4876800" y="2117232"/>
            <a:ext cx="7828137" cy="6495635"/>
            <a:chOff x="5160994" y="2437554"/>
            <a:chExt cx="7828137" cy="6495635"/>
          </a:xfrm>
        </p:grpSpPr>
        <p:cxnSp>
          <p:nvCxnSpPr>
            <p:cNvPr id="30" name="Straight Connector 29">
              <a:extLst>
                <a:ext uri="{FF2B5EF4-FFF2-40B4-BE49-F238E27FC236}">
                  <a16:creationId xmlns:a16="http://schemas.microsoft.com/office/drawing/2014/main" id="{179E702C-D19E-BD72-91CB-840533367984}"/>
                </a:ext>
              </a:extLst>
            </p:cNvPr>
            <p:cNvCxnSpPr>
              <a:cxnSpLocks/>
            </p:cNvCxnSpPr>
            <p:nvPr/>
          </p:nvCxnSpPr>
          <p:spPr>
            <a:xfrm>
              <a:off x="9788731" y="2726377"/>
              <a:ext cx="3200400" cy="3407686"/>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FA8C043-B347-50C4-33E5-FEAD479ADF4B}"/>
                </a:ext>
              </a:extLst>
            </p:cNvPr>
            <p:cNvGrpSpPr/>
            <p:nvPr/>
          </p:nvGrpSpPr>
          <p:grpSpPr>
            <a:xfrm>
              <a:off x="5160994" y="2437554"/>
              <a:ext cx="7828137" cy="6495635"/>
              <a:chOff x="5160994" y="2437554"/>
              <a:chExt cx="7828137" cy="6495635"/>
            </a:xfrm>
          </p:grpSpPr>
          <p:cxnSp>
            <p:nvCxnSpPr>
              <p:cNvPr id="15" name="Straight Connector 14">
                <a:extLst>
                  <a:ext uri="{FF2B5EF4-FFF2-40B4-BE49-F238E27FC236}">
                    <a16:creationId xmlns:a16="http://schemas.microsoft.com/office/drawing/2014/main" id="{C08C803D-CF7A-ADFC-E3FC-BC595099B5F6}"/>
                  </a:ext>
                </a:extLst>
              </p:cNvPr>
              <p:cNvCxnSpPr>
                <a:cxnSpLocks/>
              </p:cNvCxnSpPr>
              <p:nvPr/>
            </p:nvCxnSpPr>
            <p:spPr>
              <a:xfrm>
                <a:off x="5369131" y="2726377"/>
                <a:ext cx="6294912" cy="341840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AED37CE-363A-52FC-85AC-1E9093819C73}"/>
                  </a:ext>
                </a:extLst>
              </p:cNvPr>
              <p:cNvSpPr/>
              <p:nvPr/>
            </p:nvSpPr>
            <p:spPr>
              <a:xfrm>
                <a:off x="11664043" y="6134063"/>
                <a:ext cx="1325088" cy="162604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23FEB56-1DD9-6F40-0A5E-5C3601B16EE1}"/>
                  </a:ext>
                </a:extLst>
              </p:cNvPr>
              <p:cNvGrpSpPr/>
              <p:nvPr/>
            </p:nvGrpSpPr>
            <p:grpSpPr>
              <a:xfrm>
                <a:off x="5160994" y="2437554"/>
                <a:ext cx="7828137" cy="6495635"/>
                <a:chOff x="5160994" y="2437554"/>
                <a:chExt cx="7828137" cy="6495635"/>
              </a:xfrm>
            </p:grpSpPr>
            <p:cxnSp>
              <p:nvCxnSpPr>
                <p:cNvPr id="27" name="Straight Connector 26">
                  <a:extLst>
                    <a:ext uri="{FF2B5EF4-FFF2-40B4-BE49-F238E27FC236}">
                      <a16:creationId xmlns:a16="http://schemas.microsoft.com/office/drawing/2014/main" id="{FE02181C-DB56-98F4-36A9-7EBF47883F32}"/>
                    </a:ext>
                  </a:extLst>
                </p:cNvPr>
                <p:cNvCxnSpPr>
                  <a:cxnSpLocks/>
                </p:cNvCxnSpPr>
                <p:nvPr/>
              </p:nvCxnSpPr>
              <p:spPr>
                <a:xfrm flipV="1">
                  <a:off x="5369131" y="7722818"/>
                  <a:ext cx="6294912" cy="117308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0157DA9-97A4-7E9F-1766-2082DF0E380A}"/>
                    </a:ext>
                  </a:extLst>
                </p:cNvPr>
                <p:cNvGrpSpPr/>
                <p:nvPr/>
              </p:nvGrpSpPr>
              <p:grpSpPr>
                <a:xfrm>
                  <a:off x="5160994" y="2437554"/>
                  <a:ext cx="7828137" cy="6495635"/>
                  <a:chOff x="5160994" y="2437554"/>
                  <a:chExt cx="7828137" cy="6495635"/>
                </a:xfrm>
              </p:grpSpPr>
              <p:cxnSp>
                <p:nvCxnSpPr>
                  <p:cNvPr id="16" name="Straight Connector 15">
                    <a:extLst>
                      <a:ext uri="{FF2B5EF4-FFF2-40B4-BE49-F238E27FC236}">
                        <a16:creationId xmlns:a16="http://schemas.microsoft.com/office/drawing/2014/main" id="{E28FAF26-D9BD-51C8-5108-BE0D0576AF4B}"/>
                      </a:ext>
                    </a:extLst>
                  </p:cNvPr>
                  <p:cNvCxnSpPr>
                    <a:cxnSpLocks/>
                  </p:cNvCxnSpPr>
                  <p:nvPr/>
                </p:nvCxnSpPr>
                <p:spPr>
                  <a:xfrm flipV="1">
                    <a:off x="9759467" y="7760109"/>
                    <a:ext cx="3229664" cy="117308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ADB1D1A5-0B75-083C-FCEA-EEC4220E2258}"/>
                      </a:ext>
                    </a:extLst>
                  </p:cNvPr>
                  <p:cNvGrpSpPr/>
                  <p:nvPr/>
                </p:nvGrpSpPr>
                <p:grpSpPr>
                  <a:xfrm>
                    <a:off x="5160994" y="2437554"/>
                    <a:ext cx="4857646" cy="6495635"/>
                    <a:chOff x="5160994" y="2437554"/>
                    <a:chExt cx="4857646" cy="6495635"/>
                  </a:xfrm>
                </p:grpSpPr>
                <p:sp>
                  <p:nvSpPr>
                    <p:cNvPr id="5" name="Rectangle 4">
                      <a:extLst>
                        <a:ext uri="{FF2B5EF4-FFF2-40B4-BE49-F238E27FC236}">
                          <a16:creationId xmlns:a16="http://schemas.microsoft.com/office/drawing/2014/main" id="{7CC40036-6BF5-6238-EB5B-56D03289A420}"/>
                        </a:ext>
                      </a:extLst>
                    </p:cNvPr>
                    <p:cNvSpPr/>
                    <p:nvPr/>
                  </p:nvSpPr>
                  <p:spPr>
                    <a:xfrm>
                      <a:off x="5369131" y="2726377"/>
                      <a:ext cx="4419600" cy="620681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ap&#10;&#10;Description automatically generated">
                      <a:extLst>
                        <a:ext uri="{FF2B5EF4-FFF2-40B4-BE49-F238E27FC236}">
                          <a16:creationId xmlns:a16="http://schemas.microsoft.com/office/drawing/2014/main" id="{BC4720A0-4E18-1DD1-CC98-A65F0EF5FCF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2098" b="82048" l="5214" r="46926"/>
                              </a14:imgEffect>
                            </a14:imgLayer>
                          </a14:imgProps>
                        </a:ext>
                      </a:extLst>
                    </a:blip>
                    <a:srcRect t="25854" r="47860" b="11708"/>
                    <a:stretch/>
                  </p:blipFill>
                  <p:spPr>
                    <a:xfrm>
                      <a:off x="5160994" y="2437554"/>
                      <a:ext cx="4857646" cy="6206812"/>
                    </a:xfrm>
                    <a:custGeom>
                      <a:avLst/>
                      <a:gdLst>
                        <a:gd name="connsiteX0" fmla="*/ 0 w 3351281"/>
                        <a:gd name="connsiteY0" fmla="*/ 0 h 4282068"/>
                        <a:gd name="connsiteX1" fmla="*/ 2004685 w 3351281"/>
                        <a:gd name="connsiteY1" fmla="*/ 0 h 4282068"/>
                        <a:gd name="connsiteX2" fmla="*/ 1487072 w 3351281"/>
                        <a:gd name="connsiteY2" fmla="*/ 552499 h 4282068"/>
                        <a:gd name="connsiteX3" fmla="*/ 3073951 w 3351281"/>
                        <a:gd name="connsiteY3" fmla="*/ 2039178 h 4282068"/>
                        <a:gd name="connsiteX4" fmla="*/ 3351281 w 3351281"/>
                        <a:gd name="connsiteY4" fmla="*/ 1743156 h 4282068"/>
                        <a:gd name="connsiteX5" fmla="*/ 3351281 w 3351281"/>
                        <a:gd name="connsiteY5" fmla="*/ 4282068 h 4282068"/>
                        <a:gd name="connsiteX6" fmla="*/ 0 w 3351281"/>
                        <a:gd name="connsiteY6" fmla="*/ 4282068 h 428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1281" h="4282068">
                          <a:moveTo>
                            <a:pt x="0" y="0"/>
                          </a:moveTo>
                          <a:lnTo>
                            <a:pt x="2004685" y="0"/>
                          </a:lnTo>
                          <a:lnTo>
                            <a:pt x="1487072" y="552499"/>
                          </a:lnTo>
                          <a:lnTo>
                            <a:pt x="3073951" y="2039178"/>
                          </a:lnTo>
                          <a:lnTo>
                            <a:pt x="3351281" y="1743156"/>
                          </a:lnTo>
                          <a:lnTo>
                            <a:pt x="3351281" y="4282068"/>
                          </a:lnTo>
                          <a:lnTo>
                            <a:pt x="0" y="4282068"/>
                          </a:lnTo>
                          <a:close/>
                        </a:path>
                      </a:pathLst>
                    </a:custGeom>
                  </p:spPr>
                </p:pic>
                <p:sp>
                  <p:nvSpPr>
                    <p:cNvPr id="33" name="TextBox 5">
                      <a:extLst>
                        <a:ext uri="{FF2B5EF4-FFF2-40B4-BE49-F238E27FC236}">
                          <a16:creationId xmlns:a16="http://schemas.microsoft.com/office/drawing/2014/main" id="{5B82B6C2-0071-7782-A5DD-DBCFDCB93B66}"/>
                        </a:ext>
                      </a:extLst>
                    </p:cNvPr>
                    <p:cNvSpPr txBox="1"/>
                    <p:nvPr/>
                  </p:nvSpPr>
                  <p:spPr>
                    <a:xfrm>
                      <a:off x="5369131" y="8181419"/>
                      <a:ext cx="4310867" cy="462947"/>
                    </a:xfrm>
                    <a:prstGeom prst="rect">
                      <a:avLst/>
                    </a:prstGeom>
                  </p:spPr>
                  <p:txBody>
                    <a:bodyPr wrap="square" lIns="0" tIns="0" rIns="0" bIns="0" rtlCol="0" anchor="t">
                      <a:spAutoFit/>
                    </a:bodyPr>
                    <a:lstStyle/>
                    <a:p>
                      <a:pPr marL="259080" lvl="1">
                        <a:lnSpc>
                          <a:spcPts val="4224"/>
                        </a:lnSpc>
                      </a:pPr>
                      <a:r>
                        <a:rPr lang="en-US" sz="2000" b="1" dirty="0">
                          <a:solidFill>
                            <a:srgbClr val="102B30"/>
                          </a:solidFill>
                          <a:latin typeface="Open Sauce Light"/>
                        </a:rPr>
                        <a:t>Hammersmith &amp; Fulham Council</a:t>
                      </a:r>
                    </a:p>
                  </p:txBody>
                </p:sp>
              </p:grpSp>
            </p:grpSp>
          </p:grpSp>
        </p:grpSp>
      </p:grpSp>
    </p:spTree>
    <p:extLst>
      <p:ext uri="{BB962C8B-B14F-4D97-AF65-F5344CB8AC3E}">
        <p14:creationId xmlns:p14="http://schemas.microsoft.com/office/powerpoint/2010/main" val="128581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1017" y="1209675"/>
            <a:ext cx="9525984" cy="1139351"/>
          </a:xfrm>
          <a:prstGeom prst="rect">
            <a:avLst/>
          </a:prstGeom>
        </p:spPr>
        <p:txBody>
          <a:bodyPr wrap="square" lIns="0" tIns="0" rIns="0" bIns="0" rtlCol="0" anchor="t">
            <a:spAutoFit/>
          </a:bodyPr>
          <a:lstStyle/>
          <a:p>
            <a:pPr algn="ctr">
              <a:lnSpc>
                <a:spcPts val="9359"/>
              </a:lnSpc>
            </a:pPr>
            <a:r>
              <a:rPr lang="en-US" sz="6600" dirty="0">
                <a:solidFill>
                  <a:srgbClr val="102B30"/>
                </a:solidFill>
                <a:latin typeface="Archivo Narrow"/>
              </a:rPr>
              <a:t>Impact of local government</a:t>
            </a:r>
            <a:endParaRPr lang="en-US" sz="6600" dirty="0">
              <a:solidFill>
                <a:srgbClr val="FF7C64"/>
              </a:solidFill>
              <a:latin typeface="Archivo Narrow"/>
            </a:endParaRPr>
          </a:p>
        </p:txBody>
      </p:sp>
      <p:pic>
        <p:nvPicPr>
          <p:cNvPr id="6" name="Picture 5">
            <a:extLst>
              <a:ext uri="{FF2B5EF4-FFF2-40B4-BE49-F238E27FC236}">
                <a16:creationId xmlns:a16="http://schemas.microsoft.com/office/drawing/2014/main" id="{AAB8E806-74FF-2985-AA0D-8DAF7B8321DD}"/>
              </a:ext>
            </a:extLst>
          </p:cNvPr>
          <p:cNvPicPr>
            <a:picLocks noChangeAspect="1"/>
          </p:cNvPicPr>
          <p:nvPr/>
        </p:nvPicPr>
        <p:blipFill rotWithShape="1">
          <a:blip r:embed="rId3"/>
          <a:srcRect l="-1454" t="-4487" r="-644"/>
          <a:stretch/>
        </p:blipFill>
        <p:spPr>
          <a:xfrm rot="21401643">
            <a:off x="12405263" y="-8161"/>
            <a:ext cx="5768436" cy="3096591"/>
          </a:xfrm>
          <a:custGeom>
            <a:avLst/>
            <a:gdLst>
              <a:gd name="connsiteX0" fmla="*/ 0 w 5768436"/>
              <a:gd name="connsiteY0" fmla="*/ 0 h 3096591"/>
              <a:gd name="connsiteX1" fmla="*/ 519159 w 5768436"/>
              <a:gd name="connsiteY1" fmla="*/ 0 h 3096591"/>
              <a:gd name="connsiteX2" fmla="*/ 922950 w 5768436"/>
              <a:gd name="connsiteY2" fmla="*/ 0 h 3096591"/>
              <a:gd name="connsiteX3" fmla="*/ 1557478 w 5768436"/>
              <a:gd name="connsiteY3" fmla="*/ 0 h 3096591"/>
              <a:gd name="connsiteX4" fmla="*/ 2134321 w 5768436"/>
              <a:gd name="connsiteY4" fmla="*/ 0 h 3096591"/>
              <a:gd name="connsiteX5" fmla="*/ 2768849 w 5768436"/>
              <a:gd name="connsiteY5" fmla="*/ 0 h 3096591"/>
              <a:gd name="connsiteX6" fmla="*/ 3345693 w 5768436"/>
              <a:gd name="connsiteY6" fmla="*/ 0 h 3096591"/>
              <a:gd name="connsiteX7" fmla="*/ 3749483 w 5768436"/>
              <a:gd name="connsiteY7" fmla="*/ 0 h 3096591"/>
              <a:gd name="connsiteX8" fmla="*/ 4268643 w 5768436"/>
              <a:gd name="connsiteY8" fmla="*/ 0 h 3096591"/>
              <a:gd name="connsiteX9" fmla="*/ 4903171 w 5768436"/>
              <a:gd name="connsiteY9" fmla="*/ 0 h 3096591"/>
              <a:gd name="connsiteX10" fmla="*/ 5768436 w 5768436"/>
              <a:gd name="connsiteY10" fmla="*/ 0 h 3096591"/>
              <a:gd name="connsiteX11" fmla="*/ 5768436 w 5768436"/>
              <a:gd name="connsiteY11" fmla="*/ 454167 h 3096591"/>
              <a:gd name="connsiteX12" fmla="*/ 5768436 w 5768436"/>
              <a:gd name="connsiteY12" fmla="*/ 970265 h 3096591"/>
              <a:gd name="connsiteX13" fmla="*/ 5768436 w 5768436"/>
              <a:gd name="connsiteY13" fmla="*/ 1424432 h 3096591"/>
              <a:gd name="connsiteX14" fmla="*/ 5768436 w 5768436"/>
              <a:gd name="connsiteY14" fmla="*/ 2002462 h 3096591"/>
              <a:gd name="connsiteX15" fmla="*/ 5768436 w 5768436"/>
              <a:gd name="connsiteY15" fmla="*/ 2580493 h 3096591"/>
              <a:gd name="connsiteX16" fmla="*/ 5768436 w 5768436"/>
              <a:gd name="connsiteY16" fmla="*/ 3096591 h 3096591"/>
              <a:gd name="connsiteX17" fmla="*/ 5364645 w 5768436"/>
              <a:gd name="connsiteY17" fmla="*/ 3096591 h 3096591"/>
              <a:gd name="connsiteX18" fmla="*/ 4787802 w 5768436"/>
              <a:gd name="connsiteY18" fmla="*/ 3096591 h 3096591"/>
              <a:gd name="connsiteX19" fmla="*/ 4210958 w 5768436"/>
              <a:gd name="connsiteY19" fmla="*/ 3096591 h 3096591"/>
              <a:gd name="connsiteX20" fmla="*/ 3576430 w 5768436"/>
              <a:gd name="connsiteY20" fmla="*/ 3096591 h 3096591"/>
              <a:gd name="connsiteX21" fmla="*/ 2999587 w 5768436"/>
              <a:gd name="connsiteY21" fmla="*/ 3096591 h 3096591"/>
              <a:gd name="connsiteX22" fmla="*/ 2365059 w 5768436"/>
              <a:gd name="connsiteY22" fmla="*/ 3096591 h 3096591"/>
              <a:gd name="connsiteX23" fmla="*/ 1845900 w 5768436"/>
              <a:gd name="connsiteY23" fmla="*/ 3096591 h 3096591"/>
              <a:gd name="connsiteX24" fmla="*/ 1269056 w 5768436"/>
              <a:gd name="connsiteY24" fmla="*/ 3096591 h 3096591"/>
              <a:gd name="connsiteX25" fmla="*/ 807581 w 5768436"/>
              <a:gd name="connsiteY25" fmla="*/ 3096591 h 3096591"/>
              <a:gd name="connsiteX26" fmla="*/ 0 w 5768436"/>
              <a:gd name="connsiteY26" fmla="*/ 3096591 h 3096591"/>
              <a:gd name="connsiteX27" fmla="*/ 0 w 5768436"/>
              <a:gd name="connsiteY27" fmla="*/ 2549527 h 3096591"/>
              <a:gd name="connsiteX28" fmla="*/ 0 w 5768436"/>
              <a:gd name="connsiteY28" fmla="*/ 2064394 h 3096591"/>
              <a:gd name="connsiteX29" fmla="*/ 0 w 5768436"/>
              <a:gd name="connsiteY29" fmla="*/ 1579261 h 3096591"/>
              <a:gd name="connsiteX30" fmla="*/ 0 w 5768436"/>
              <a:gd name="connsiteY30" fmla="*/ 1001231 h 3096591"/>
              <a:gd name="connsiteX31" fmla="*/ 0 w 5768436"/>
              <a:gd name="connsiteY31" fmla="*/ 485133 h 3096591"/>
              <a:gd name="connsiteX32" fmla="*/ 0 w 5768436"/>
              <a:gd name="connsiteY32" fmla="*/ 0 h 309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68436" h="3096591" fill="none" extrusionOk="0">
                <a:moveTo>
                  <a:pt x="0" y="0"/>
                </a:moveTo>
                <a:cubicBezTo>
                  <a:pt x="162766" y="-61375"/>
                  <a:pt x="276364" y="29703"/>
                  <a:pt x="519159" y="0"/>
                </a:cubicBezTo>
                <a:cubicBezTo>
                  <a:pt x="761954" y="-29703"/>
                  <a:pt x="748579" y="45170"/>
                  <a:pt x="922950" y="0"/>
                </a:cubicBezTo>
                <a:cubicBezTo>
                  <a:pt x="1097321" y="-45170"/>
                  <a:pt x="1392619" y="47567"/>
                  <a:pt x="1557478" y="0"/>
                </a:cubicBezTo>
                <a:cubicBezTo>
                  <a:pt x="1722337" y="-47567"/>
                  <a:pt x="2011010" y="20899"/>
                  <a:pt x="2134321" y="0"/>
                </a:cubicBezTo>
                <a:cubicBezTo>
                  <a:pt x="2257632" y="-20899"/>
                  <a:pt x="2622057" y="1567"/>
                  <a:pt x="2768849" y="0"/>
                </a:cubicBezTo>
                <a:cubicBezTo>
                  <a:pt x="2915641" y="-1567"/>
                  <a:pt x="3204771" y="1627"/>
                  <a:pt x="3345693" y="0"/>
                </a:cubicBezTo>
                <a:cubicBezTo>
                  <a:pt x="3486615" y="-1627"/>
                  <a:pt x="3615703" y="3887"/>
                  <a:pt x="3749483" y="0"/>
                </a:cubicBezTo>
                <a:cubicBezTo>
                  <a:pt x="3883263" y="-3887"/>
                  <a:pt x="4018895" y="9823"/>
                  <a:pt x="4268643" y="0"/>
                </a:cubicBezTo>
                <a:cubicBezTo>
                  <a:pt x="4518391" y="-9823"/>
                  <a:pt x="4667815" y="46521"/>
                  <a:pt x="4903171" y="0"/>
                </a:cubicBezTo>
                <a:cubicBezTo>
                  <a:pt x="5138527" y="-46521"/>
                  <a:pt x="5497794" y="52045"/>
                  <a:pt x="5768436" y="0"/>
                </a:cubicBezTo>
                <a:cubicBezTo>
                  <a:pt x="5774569" y="100224"/>
                  <a:pt x="5724792" y="333356"/>
                  <a:pt x="5768436" y="454167"/>
                </a:cubicBezTo>
                <a:cubicBezTo>
                  <a:pt x="5812080" y="574978"/>
                  <a:pt x="5735644" y="866951"/>
                  <a:pt x="5768436" y="970265"/>
                </a:cubicBezTo>
                <a:cubicBezTo>
                  <a:pt x="5801228" y="1073579"/>
                  <a:pt x="5737186" y="1256962"/>
                  <a:pt x="5768436" y="1424432"/>
                </a:cubicBezTo>
                <a:cubicBezTo>
                  <a:pt x="5799686" y="1591902"/>
                  <a:pt x="5711389" y="1763422"/>
                  <a:pt x="5768436" y="2002462"/>
                </a:cubicBezTo>
                <a:cubicBezTo>
                  <a:pt x="5825483" y="2241502"/>
                  <a:pt x="5707142" y="2461874"/>
                  <a:pt x="5768436" y="2580493"/>
                </a:cubicBezTo>
                <a:cubicBezTo>
                  <a:pt x="5829730" y="2699112"/>
                  <a:pt x="5759543" y="2944870"/>
                  <a:pt x="5768436" y="3096591"/>
                </a:cubicBezTo>
                <a:cubicBezTo>
                  <a:pt x="5677658" y="3127466"/>
                  <a:pt x="5447898" y="3083255"/>
                  <a:pt x="5364645" y="3096591"/>
                </a:cubicBezTo>
                <a:cubicBezTo>
                  <a:pt x="5281392" y="3109927"/>
                  <a:pt x="4920427" y="3039988"/>
                  <a:pt x="4787802" y="3096591"/>
                </a:cubicBezTo>
                <a:cubicBezTo>
                  <a:pt x="4655177" y="3153194"/>
                  <a:pt x="4465123" y="3067597"/>
                  <a:pt x="4210958" y="3096591"/>
                </a:cubicBezTo>
                <a:cubicBezTo>
                  <a:pt x="3956793" y="3125585"/>
                  <a:pt x="3848380" y="3036629"/>
                  <a:pt x="3576430" y="3096591"/>
                </a:cubicBezTo>
                <a:cubicBezTo>
                  <a:pt x="3304480" y="3156553"/>
                  <a:pt x="3124593" y="3094616"/>
                  <a:pt x="2999587" y="3096591"/>
                </a:cubicBezTo>
                <a:cubicBezTo>
                  <a:pt x="2874581" y="3098566"/>
                  <a:pt x="2609216" y="3056617"/>
                  <a:pt x="2365059" y="3096591"/>
                </a:cubicBezTo>
                <a:cubicBezTo>
                  <a:pt x="2120902" y="3136565"/>
                  <a:pt x="1997799" y="3059519"/>
                  <a:pt x="1845900" y="3096591"/>
                </a:cubicBezTo>
                <a:cubicBezTo>
                  <a:pt x="1694001" y="3133663"/>
                  <a:pt x="1511587" y="3094848"/>
                  <a:pt x="1269056" y="3096591"/>
                </a:cubicBezTo>
                <a:cubicBezTo>
                  <a:pt x="1026525" y="3098334"/>
                  <a:pt x="950794" y="3061034"/>
                  <a:pt x="807581" y="3096591"/>
                </a:cubicBezTo>
                <a:cubicBezTo>
                  <a:pt x="664369" y="3132148"/>
                  <a:pt x="268419" y="3072389"/>
                  <a:pt x="0" y="3096591"/>
                </a:cubicBezTo>
                <a:cubicBezTo>
                  <a:pt x="-61108" y="2978480"/>
                  <a:pt x="59204" y="2769415"/>
                  <a:pt x="0" y="2549527"/>
                </a:cubicBezTo>
                <a:cubicBezTo>
                  <a:pt x="-59204" y="2329639"/>
                  <a:pt x="39323" y="2216034"/>
                  <a:pt x="0" y="2064394"/>
                </a:cubicBezTo>
                <a:cubicBezTo>
                  <a:pt x="-39323" y="1912754"/>
                  <a:pt x="47632" y="1774622"/>
                  <a:pt x="0" y="1579261"/>
                </a:cubicBezTo>
                <a:cubicBezTo>
                  <a:pt x="-47632" y="1383900"/>
                  <a:pt x="28511" y="1127476"/>
                  <a:pt x="0" y="1001231"/>
                </a:cubicBezTo>
                <a:cubicBezTo>
                  <a:pt x="-28511" y="874986"/>
                  <a:pt x="57486" y="628437"/>
                  <a:pt x="0" y="485133"/>
                </a:cubicBezTo>
                <a:cubicBezTo>
                  <a:pt x="-57486" y="341829"/>
                  <a:pt x="22926" y="116458"/>
                  <a:pt x="0" y="0"/>
                </a:cubicBezTo>
                <a:close/>
              </a:path>
              <a:path w="5768436" h="3096591" stroke="0" extrusionOk="0">
                <a:moveTo>
                  <a:pt x="0" y="0"/>
                </a:moveTo>
                <a:cubicBezTo>
                  <a:pt x="164955" y="-42674"/>
                  <a:pt x="383530" y="43216"/>
                  <a:pt x="692212" y="0"/>
                </a:cubicBezTo>
                <a:cubicBezTo>
                  <a:pt x="1000894" y="-43216"/>
                  <a:pt x="1088748" y="65048"/>
                  <a:pt x="1269056" y="0"/>
                </a:cubicBezTo>
                <a:cubicBezTo>
                  <a:pt x="1449364" y="-65048"/>
                  <a:pt x="1754932" y="17395"/>
                  <a:pt x="1903584" y="0"/>
                </a:cubicBezTo>
                <a:cubicBezTo>
                  <a:pt x="2052236" y="-17395"/>
                  <a:pt x="2361755" y="8251"/>
                  <a:pt x="2538112" y="0"/>
                </a:cubicBezTo>
                <a:cubicBezTo>
                  <a:pt x="2714469" y="-8251"/>
                  <a:pt x="3020906" y="40205"/>
                  <a:pt x="3172640" y="0"/>
                </a:cubicBezTo>
                <a:cubicBezTo>
                  <a:pt x="3324374" y="-40205"/>
                  <a:pt x="3443838" y="14401"/>
                  <a:pt x="3576430" y="0"/>
                </a:cubicBezTo>
                <a:cubicBezTo>
                  <a:pt x="3709022" y="-14401"/>
                  <a:pt x="4055149" y="48932"/>
                  <a:pt x="4268643" y="0"/>
                </a:cubicBezTo>
                <a:cubicBezTo>
                  <a:pt x="4482137" y="-48932"/>
                  <a:pt x="4611918" y="45915"/>
                  <a:pt x="4845486" y="0"/>
                </a:cubicBezTo>
                <a:cubicBezTo>
                  <a:pt x="5079054" y="-45915"/>
                  <a:pt x="5416777" y="78066"/>
                  <a:pt x="5768436" y="0"/>
                </a:cubicBezTo>
                <a:cubicBezTo>
                  <a:pt x="5811450" y="203565"/>
                  <a:pt x="5747336" y="353558"/>
                  <a:pt x="5768436" y="454167"/>
                </a:cubicBezTo>
                <a:cubicBezTo>
                  <a:pt x="5789536" y="554776"/>
                  <a:pt x="5761776" y="782995"/>
                  <a:pt x="5768436" y="970265"/>
                </a:cubicBezTo>
                <a:cubicBezTo>
                  <a:pt x="5775096" y="1157535"/>
                  <a:pt x="5730575" y="1320746"/>
                  <a:pt x="5768436" y="1424432"/>
                </a:cubicBezTo>
                <a:cubicBezTo>
                  <a:pt x="5806297" y="1528118"/>
                  <a:pt x="5736536" y="1759665"/>
                  <a:pt x="5768436" y="1847633"/>
                </a:cubicBezTo>
                <a:cubicBezTo>
                  <a:pt x="5800336" y="1935601"/>
                  <a:pt x="5699351" y="2282656"/>
                  <a:pt x="5768436" y="2425663"/>
                </a:cubicBezTo>
                <a:cubicBezTo>
                  <a:pt x="5837521" y="2568670"/>
                  <a:pt x="5735007" y="2837116"/>
                  <a:pt x="5768436" y="3096591"/>
                </a:cubicBezTo>
                <a:cubicBezTo>
                  <a:pt x="5425277" y="3162265"/>
                  <a:pt x="5218384" y="3063274"/>
                  <a:pt x="5076224" y="3096591"/>
                </a:cubicBezTo>
                <a:cubicBezTo>
                  <a:pt x="4934064" y="3129908"/>
                  <a:pt x="4770483" y="3037674"/>
                  <a:pt x="4557064" y="3096591"/>
                </a:cubicBezTo>
                <a:cubicBezTo>
                  <a:pt x="4343645" y="3155508"/>
                  <a:pt x="4307216" y="3079781"/>
                  <a:pt x="4095590" y="3096591"/>
                </a:cubicBezTo>
                <a:cubicBezTo>
                  <a:pt x="3883964" y="3113401"/>
                  <a:pt x="3767336" y="3088198"/>
                  <a:pt x="3634115" y="3096591"/>
                </a:cubicBezTo>
                <a:cubicBezTo>
                  <a:pt x="3500895" y="3104984"/>
                  <a:pt x="3226755" y="3060301"/>
                  <a:pt x="3114955" y="3096591"/>
                </a:cubicBezTo>
                <a:cubicBezTo>
                  <a:pt x="3003155" y="3132881"/>
                  <a:pt x="2732617" y="3046682"/>
                  <a:pt x="2595796" y="3096591"/>
                </a:cubicBezTo>
                <a:cubicBezTo>
                  <a:pt x="2458975" y="3146500"/>
                  <a:pt x="2254689" y="3052319"/>
                  <a:pt x="2076637" y="3096591"/>
                </a:cubicBezTo>
                <a:cubicBezTo>
                  <a:pt x="1898585" y="3140863"/>
                  <a:pt x="1824424" y="3058831"/>
                  <a:pt x="1615162" y="3096591"/>
                </a:cubicBezTo>
                <a:cubicBezTo>
                  <a:pt x="1405900" y="3134351"/>
                  <a:pt x="1214642" y="3072003"/>
                  <a:pt x="922950" y="3096591"/>
                </a:cubicBezTo>
                <a:cubicBezTo>
                  <a:pt x="631258" y="3121179"/>
                  <a:pt x="378420" y="3040620"/>
                  <a:pt x="0" y="3096591"/>
                </a:cubicBezTo>
                <a:cubicBezTo>
                  <a:pt x="-8418" y="2980032"/>
                  <a:pt x="59307" y="2790126"/>
                  <a:pt x="0" y="2518561"/>
                </a:cubicBezTo>
                <a:cubicBezTo>
                  <a:pt x="-59307" y="2246996"/>
                  <a:pt x="17693" y="2138052"/>
                  <a:pt x="0" y="2002462"/>
                </a:cubicBezTo>
                <a:cubicBezTo>
                  <a:pt x="-17693" y="1866872"/>
                  <a:pt x="7143" y="1713081"/>
                  <a:pt x="0" y="1517330"/>
                </a:cubicBezTo>
                <a:cubicBezTo>
                  <a:pt x="-7143" y="1321579"/>
                  <a:pt x="8670" y="1275983"/>
                  <a:pt x="0" y="1094129"/>
                </a:cubicBezTo>
                <a:cubicBezTo>
                  <a:pt x="-8670" y="912275"/>
                  <a:pt x="8027" y="778490"/>
                  <a:pt x="0" y="516099"/>
                </a:cubicBezTo>
                <a:cubicBezTo>
                  <a:pt x="-8027" y="253708"/>
                  <a:pt x="46742" y="203110"/>
                  <a:pt x="0" y="0"/>
                </a:cubicBezTo>
                <a:close/>
              </a:path>
            </a:pathLst>
          </a:custGeom>
          <a:ln>
            <a:solidFill>
              <a:schemeClr val="tx1"/>
            </a:solidFill>
            <a:extLst>
              <a:ext uri="{C807C97D-BFC1-408E-A445-0C87EB9F89A2}">
                <ask:lineSketchStyleProps xmlns:ask="http://schemas.microsoft.com/office/drawing/2018/sketchyshapes" sd="538103293">
                  <a:prstGeom prst="rect">
                    <a:avLst/>
                  </a:prstGeom>
                  <ask:type>
                    <ask:lineSketchScribble/>
                  </ask:type>
                </ask:lineSketchStyleProps>
              </a:ext>
            </a:extLst>
          </a:ln>
        </p:spPr>
      </p:pic>
      <p:pic>
        <p:nvPicPr>
          <p:cNvPr id="7" name="Picture 6">
            <a:extLst>
              <a:ext uri="{FF2B5EF4-FFF2-40B4-BE49-F238E27FC236}">
                <a16:creationId xmlns:a16="http://schemas.microsoft.com/office/drawing/2014/main" id="{69E1E434-2E08-09E6-BD9F-B5135BAAFF5D}"/>
              </a:ext>
            </a:extLst>
          </p:cNvPr>
          <p:cNvPicPr>
            <a:picLocks noChangeAspect="1"/>
          </p:cNvPicPr>
          <p:nvPr/>
        </p:nvPicPr>
        <p:blipFill rotWithShape="1">
          <a:blip r:embed="rId4"/>
          <a:srcRect r="15006"/>
          <a:stretch/>
        </p:blipFill>
        <p:spPr>
          <a:xfrm rot="409062">
            <a:off x="15345173" y="1154114"/>
            <a:ext cx="3087135" cy="1473200"/>
          </a:xfrm>
          <a:custGeom>
            <a:avLst/>
            <a:gdLst>
              <a:gd name="connsiteX0" fmla="*/ 0 w 3087135"/>
              <a:gd name="connsiteY0" fmla="*/ 0 h 1473200"/>
              <a:gd name="connsiteX1" fmla="*/ 576265 w 3087135"/>
              <a:gd name="connsiteY1" fmla="*/ 0 h 1473200"/>
              <a:gd name="connsiteX2" fmla="*/ 1152530 w 3087135"/>
              <a:gd name="connsiteY2" fmla="*/ 0 h 1473200"/>
              <a:gd name="connsiteX3" fmla="*/ 1605310 w 3087135"/>
              <a:gd name="connsiteY3" fmla="*/ 0 h 1473200"/>
              <a:gd name="connsiteX4" fmla="*/ 2150704 w 3087135"/>
              <a:gd name="connsiteY4" fmla="*/ 0 h 1473200"/>
              <a:gd name="connsiteX5" fmla="*/ 2634355 w 3087135"/>
              <a:gd name="connsiteY5" fmla="*/ 0 h 1473200"/>
              <a:gd name="connsiteX6" fmla="*/ 3087135 w 3087135"/>
              <a:gd name="connsiteY6" fmla="*/ 0 h 1473200"/>
              <a:gd name="connsiteX7" fmla="*/ 3087135 w 3087135"/>
              <a:gd name="connsiteY7" fmla="*/ 446871 h 1473200"/>
              <a:gd name="connsiteX8" fmla="*/ 3087135 w 3087135"/>
              <a:gd name="connsiteY8" fmla="*/ 923205 h 1473200"/>
              <a:gd name="connsiteX9" fmla="*/ 3087135 w 3087135"/>
              <a:gd name="connsiteY9" fmla="*/ 1473200 h 1473200"/>
              <a:gd name="connsiteX10" fmla="*/ 2572613 w 3087135"/>
              <a:gd name="connsiteY10" fmla="*/ 1473200 h 1473200"/>
              <a:gd name="connsiteX11" fmla="*/ 1996347 w 3087135"/>
              <a:gd name="connsiteY11" fmla="*/ 1473200 h 1473200"/>
              <a:gd name="connsiteX12" fmla="*/ 1543568 w 3087135"/>
              <a:gd name="connsiteY12" fmla="*/ 1473200 h 1473200"/>
              <a:gd name="connsiteX13" fmla="*/ 967302 w 3087135"/>
              <a:gd name="connsiteY13" fmla="*/ 1473200 h 1473200"/>
              <a:gd name="connsiteX14" fmla="*/ 514523 w 3087135"/>
              <a:gd name="connsiteY14" fmla="*/ 1473200 h 1473200"/>
              <a:gd name="connsiteX15" fmla="*/ 0 w 3087135"/>
              <a:gd name="connsiteY15" fmla="*/ 1473200 h 1473200"/>
              <a:gd name="connsiteX16" fmla="*/ 0 w 3087135"/>
              <a:gd name="connsiteY16" fmla="*/ 952669 h 1473200"/>
              <a:gd name="connsiteX17" fmla="*/ 0 w 3087135"/>
              <a:gd name="connsiteY17" fmla="*/ 476335 h 1473200"/>
              <a:gd name="connsiteX18" fmla="*/ 0 w 3087135"/>
              <a:gd name="connsiteY18" fmla="*/ 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87135" h="1473200" fill="none" extrusionOk="0">
                <a:moveTo>
                  <a:pt x="0" y="0"/>
                </a:moveTo>
                <a:cubicBezTo>
                  <a:pt x="169734" y="-62307"/>
                  <a:pt x="417353" y="20763"/>
                  <a:pt x="576265" y="0"/>
                </a:cubicBezTo>
                <a:cubicBezTo>
                  <a:pt x="735177" y="-20763"/>
                  <a:pt x="988019" y="15562"/>
                  <a:pt x="1152530" y="0"/>
                </a:cubicBezTo>
                <a:cubicBezTo>
                  <a:pt x="1317042" y="-15562"/>
                  <a:pt x="1510078" y="45484"/>
                  <a:pt x="1605310" y="0"/>
                </a:cubicBezTo>
                <a:cubicBezTo>
                  <a:pt x="1700542" y="-45484"/>
                  <a:pt x="1905259" y="40086"/>
                  <a:pt x="2150704" y="0"/>
                </a:cubicBezTo>
                <a:cubicBezTo>
                  <a:pt x="2396149" y="-40086"/>
                  <a:pt x="2489970" y="5423"/>
                  <a:pt x="2634355" y="0"/>
                </a:cubicBezTo>
                <a:cubicBezTo>
                  <a:pt x="2778740" y="-5423"/>
                  <a:pt x="2870685" y="43064"/>
                  <a:pt x="3087135" y="0"/>
                </a:cubicBezTo>
                <a:cubicBezTo>
                  <a:pt x="3101174" y="91079"/>
                  <a:pt x="3085001" y="344947"/>
                  <a:pt x="3087135" y="446871"/>
                </a:cubicBezTo>
                <a:cubicBezTo>
                  <a:pt x="3089269" y="548795"/>
                  <a:pt x="3072091" y="824297"/>
                  <a:pt x="3087135" y="923205"/>
                </a:cubicBezTo>
                <a:cubicBezTo>
                  <a:pt x="3102179" y="1022113"/>
                  <a:pt x="3070372" y="1360531"/>
                  <a:pt x="3087135" y="1473200"/>
                </a:cubicBezTo>
                <a:cubicBezTo>
                  <a:pt x="2889288" y="1485630"/>
                  <a:pt x="2829261" y="1452067"/>
                  <a:pt x="2572613" y="1473200"/>
                </a:cubicBezTo>
                <a:cubicBezTo>
                  <a:pt x="2315965" y="1494333"/>
                  <a:pt x="2176144" y="1434154"/>
                  <a:pt x="1996347" y="1473200"/>
                </a:cubicBezTo>
                <a:cubicBezTo>
                  <a:pt x="1816550" y="1512246"/>
                  <a:pt x="1741721" y="1440065"/>
                  <a:pt x="1543568" y="1473200"/>
                </a:cubicBezTo>
                <a:cubicBezTo>
                  <a:pt x="1345415" y="1506335"/>
                  <a:pt x="1100713" y="1448389"/>
                  <a:pt x="967302" y="1473200"/>
                </a:cubicBezTo>
                <a:cubicBezTo>
                  <a:pt x="833891" y="1498011"/>
                  <a:pt x="621600" y="1419299"/>
                  <a:pt x="514523" y="1473200"/>
                </a:cubicBezTo>
                <a:cubicBezTo>
                  <a:pt x="407446" y="1527101"/>
                  <a:pt x="138547" y="1417227"/>
                  <a:pt x="0" y="1473200"/>
                </a:cubicBezTo>
                <a:cubicBezTo>
                  <a:pt x="-32316" y="1273069"/>
                  <a:pt x="2659" y="1180071"/>
                  <a:pt x="0" y="952669"/>
                </a:cubicBezTo>
                <a:cubicBezTo>
                  <a:pt x="-2659" y="725267"/>
                  <a:pt x="4422" y="573526"/>
                  <a:pt x="0" y="476335"/>
                </a:cubicBezTo>
                <a:cubicBezTo>
                  <a:pt x="-4422" y="379144"/>
                  <a:pt x="46948" y="107167"/>
                  <a:pt x="0" y="0"/>
                </a:cubicBezTo>
                <a:close/>
              </a:path>
              <a:path w="3087135" h="1473200" stroke="0" extrusionOk="0">
                <a:moveTo>
                  <a:pt x="0" y="0"/>
                </a:moveTo>
                <a:cubicBezTo>
                  <a:pt x="220234" y="-21981"/>
                  <a:pt x="302803" y="29290"/>
                  <a:pt x="514523" y="0"/>
                </a:cubicBezTo>
                <a:cubicBezTo>
                  <a:pt x="726243" y="-29290"/>
                  <a:pt x="834387" y="42857"/>
                  <a:pt x="936431" y="0"/>
                </a:cubicBezTo>
                <a:cubicBezTo>
                  <a:pt x="1038475" y="-42857"/>
                  <a:pt x="1232665" y="2551"/>
                  <a:pt x="1512696" y="0"/>
                </a:cubicBezTo>
                <a:cubicBezTo>
                  <a:pt x="1792727" y="-2551"/>
                  <a:pt x="1878679" y="33208"/>
                  <a:pt x="1996347" y="0"/>
                </a:cubicBezTo>
                <a:cubicBezTo>
                  <a:pt x="2114015" y="-33208"/>
                  <a:pt x="2362119" y="32998"/>
                  <a:pt x="2510870" y="0"/>
                </a:cubicBezTo>
                <a:cubicBezTo>
                  <a:pt x="2659621" y="-32998"/>
                  <a:pt x="2940049" y="62697"/>
                  <a:pt x="3087135" y="0"/>
                </a:cubicBezTo>
                <a:cubicBezTo>
                  <a:pt x="3121140" y="236079"/>
                  <a:pt x="3051479" y="283335"/>
                  <a:pt x="3087135" y="520531"/>
                </a:cubicBezTo>
                <a:cubicBezTo>
                  <a:pt x="3122791" y="757727"/>
                  <a:pt x="3051627" y="785985"/>
                  <a:pt x="3087135" y="1026329"/>
                </a:cubicBezTo>
                <a:cubicBezTo>
                  <a:pt x="3122643" y="1266673"/>
                  <a:pt x="3052252" y="1333557"/>
                  <a:pt x="3087135" y="1473200"/>
                </a:cubicBezTo>
                <a:cubicBezTo>
                  <a:pt x="2842607" y="1533612"/>
                  <a:pt x="2725112" y="1431135"/>
                  <a:pt x="2510870" y="1473200"/>
                </a:cubicBezTo>
                <a:cubicBezTo>
                  <a:pt x="2296629" y="1515265"/>
                  <a:pt x="2166723" y="1420316"/>
                  <a:pt x="1996347" y="1473200"/>
                </a:cubicBezTo>
                <a:cubicBezTo>
                  <a:pt x="1825971" y="1526084"/>
                  <a:pt x="1720709" y="1424716"/>
                  <a:pt x="1481825" y="1473200"/>
                </a:cubicBezTo>
                <a:cubicBezTo>
                  <a:pt x="1242941" y="1521684"/>
                  <a:pt x="1096964" y="1461583"/>
                  <a:pt x="936431" y="1473200"/>
                </a:cubicBezTo>
                <a:cubicBezTo>
                  <a:pt x="775898" y="1484817"/>
                  <a:pt x="589613" y="1453441"/>
                  <a:pt x="483651" y="1473200"/>
                </a:cubicBezTo>
                <a:cubicBezTo>
                  <a:pt x="377689" y="1492959"/>
                  <a:pt x="193037" y="1430564"/>
                  <a:pt x="0" y="1473200"/>
                </a:cubicBezTo>
                <a:cubicBezTo>
                  <a:pt x="-23007" y="1260078"/>
                  <a:pt x="43403" y="1143506"/>
                  <a:pt x="0" y="996865"/>
                </a:cubicBezTo>
                <a:cubicBezTo>
                  <a:pt x="-43403" y="850225"/>
                  <a:pt x="29084" y="726907"/>
                  <a:pt x="0" y="520531"/>
                </a:cubicBezTo>
                <a:cubicBezTo>
                  <a:pt x="-29084" y="314155"/>
                  <a:pt x="55884" y="180706"/>
                  <a:pt x="0" y="0"/>
                </a:cubicBezTo>
                <a:close/>
              </a:path>
            </a:pathLst>
          </a:custGeom>
          <a:ln>
            <a:solidFill>
              <a:schemeClr val="tx1"/>
            </a:solidFill>
            <a:extLst>
              <a:ext uri="{C807C97D-BFC1-408E-A445-0C87EB9F89A2}">
                <ask:lineSketchStyleProps xmlns:ask="http://schemas.microsoft.com/office/drawing/2018/sketchyshapes" sd="3827527666">
                  <a:prstGeom prst="rect">
                    <a:avLst/>
                  </a:prstGeom>
                  <ask:type>
                    <ask:lineSketchScribble/>
                  </ask:type>
                </ask:lineSketchStyleProps>
              </a:ext>
            </a:extLst>
          </a:ln>
        </p:spPr>
      </p:pic>
      <p:pic>
        <p:nvPicPr>
          <p:cNvPr id="8" name="Picture 7">
            <a:extLst>
              <a:ext uri="{FF2B5EF4-FFF2-40B4-BE49-F238E27FC236}">
                <a16:creationId xmlns:a16="http://schemas.microsoft.com/office/drawing/2014/main" id="{8591ED6C-8F3B-BAA5-1807-758065A845D3}"/>
              </a:ext>
            </a:extLst>
          </p:cNvPr>
          <p:cNvPicPr>
            <a:picLocks noChangeAspect="1"/>
          </p:cNvPicPr>
          <p:nvPr/>
        </p:nvPicPr>
        <p:blipFill>
          <a:blip r:embed="rId5"/>
          <a:stretch>
            <a:fillRect/>
          </a:stretch>
        </p:blipFill>
        <p:spPr>
          <a:xfrm rot="21078196">
            <a:off x="12926027" y="2142452"/>
            <a:ext cx="6362700" cy="863600"/>
          </a:xfrm>
          <a:custGeom>
            <a:avLst/>
            <a:gdLst>
              <a:gd name="connsiteX0" fmla="*/ 0 w 6362700"/>
              <a:gd name="connsiteY0" fmla="*/ 0 h 863600"/>
              <a:gd name="connsiteX1" fmla="*/ 578427 w 6362700"/>
              <a:gd name="connsiteY1" fmla="*/ 0 h 863600"/>
              <a:gd name="connsiteX2" fmla="*/ 1220482 w 6362700"/>
              <a:gd name="connsiteY2" fmla="*/ 0 h 863600"/>
              <a:gd name="connsiteX3" fmla="*/ 1671655 w 6362700"/>
              <a:gd name="connsiteY3" fmla="*/ 0 h 863600"/>
              <a:gd name="connsiteX4" fmla="*/ 2122828 w 6362700"/>
              <a:gd name="connsiteY4" fmla="*/ 0 h 863600"/>
              <a:gd name="connsiteX5" fmla="*/ 2510374 w 6362700"/>
              <a:gd name="connsiteY5" fmla="*/ 0 h 863600"/>
              <a:gd name="connsiteX6" fmla="*/ 2897921 w 6362700"/>
              <a:gd name="connsiteY6" fmla="*/ 0 h 863600"/>
              <a:gd name="connsiteX7" fmla="*/ 3603602 w 6362700"/>
              <a:gd name="connsiteY7" fmla="*/ 0 h 863600"/>
              <a:gd name="connsiteX8" fmla="*/ 4245656 w 6362700"/>
              <a:gd name="connsiteY8" fmla="*/ 0 h 863600"/>
              <a:gd name="connsiteX9" fmla="*/ 4633202 w 6362700"/>
              <a:gd name="connsiteY9" fmla="*/ 0 h 863600"/>
              <a:gd name="connsiteX10" fmla="*/ 5275257 w 6362700"/>
              <a:gd name="connsiteY10" fmla="*/ 0 h 863600"/>
              <a:gd name="connsiteX11" fmla="*/ 6362700 w 6362700"/>
              <a:gd name="connsiteY11" fmla="*/ 0 h 863600"/>
              <a:gd name="connsiteX12" fmla="*/ 6362700 w 6362700"/>
              <a:gd name="connsiteY12" fmla="*/ 449072 h 863600"/>
              <a:gd name="connsiteX13" fmla="*/ 6362700 w 6362700"/>
              <a:gd name="connsiteY13" fmla="*/ 863600 h 863600"/>
              <a:gd name="connsiteX14" fmla="*/ 5975154 w 6362700"/>
              <a:gd name="connsiteY14" fmla="*/ 863600 h 863600"/>
              <a:gd name="connsiteX15" fmla="*/ 5523980 w 6362700"/>
              <a:gd name="connsiteY15" fmla="*/ 863600 h 863600"/>
              <a:gd name="connsiteX16" fmla="*/ 5072807 w 6362700"/>
              <a:gd name="connsiteY16" fmla="*/ 863600 h 863600"/>
              <a:gd name="connsiteX17" fmla="*/ 4494380 w 6362700"/>
              <a:gd name="connsiteY17" fmla="*/ 863600 h 863600"/>
              <a:gd name="connsiteX18" fmla="*/ 4106834 w 6362700"/>
              <a:gd name="connsiteY18" fmla="*/ 863600 h 863600"/>
              <a:gd name="connsiteX19" fmla="*/ 3401152 w 6362700"/>
              <a:gd name="connsiteY19" fmla="*/ 863600 h 863600"/>
              <a:gd name="connsiteX20" fmla="*/ 2822725 w 6362700"/>
              <a:gd name="connsiteY20" fmla="*/ 863600 h 863600"/>
              <a:gd name="connsiteX21" fmla="*/ 2435179 w 6362700"/>
              <a:gd name="connsiteY21" fmla="*/ 863600 h 863600"/>
              <a:gd name="connsiteX22" fmla="*/ 1729498 w 6362700"/>
              <a:gd name="connsiteY22" fmla="*/ 863600 h 863600"/>
              <a:gd name="connsiteX23" fmla="*/ 1278324 w 6362700"/>
              <a:gd name="connsiteY23" fmla="*/ 863600 h 863600"/>
              <a:gd name="connsiteX24" fmla="*/ 699897 w 6362700"/>
              <a:gd name="connsiteY24" fmla="*/ 863600 h 863600"/>
              <a:gd name="connsiteX25" fmla="*/ 0 w 6362700"/>
              <a:gd name="connsiteY25" fmla="*/ 863600 h 863600"/>
              <a:gd name="connsiteX26" fmla="*/ 0 w 6362700"/>
              <a:gd name="connsiteY26" fmla="*/ 457708 h 863600"/>
              <a:gd name="connsiteX27" fmla="*/ 0 w 6362700"/>
              <a:gd name="connsiteY27" fmla="*/ 0 h 8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62700" h="863600" fill="none" extrusionOk="0">
                <a:moveTo>
                  <a:pt x="0" y="0"/>
                </a:moveTo>
                <a:cubicBezTo>
                  <a:pt x="115785" y="-32034"/>
                  <a:pt x="334246" y="36299"/>
                  <a:pt x="578427" y="0"/>
                </a:cubicBezTo>
                <a:cubicBezTo>
                  <a:pt x="822608" y="-36299"/>
                  <a:pt x="981467" y="74442"/>
                  <a:pt x="1220482" y="0"/>
                </a:cubicBezTo>
                <a:cubicBezTo>
                  <a:pt x="1459498" y="-74442"/>
                  <a:pt x="1572026" y="29931"/>
                  <a:pt x="1671655" y="0"/>
                </a:cubicBezTo>
                <a:cubicBezTo>
                  <a:pt x="1771284" y="-29931"/>
                  <a:pt x="1983672" y="21131"/>
                  <a:pt x="2122828" y="0"/>
                </a:cubicBezTo>
                <a:cubicBezTo>
                  <a:pt x="2261984" y="-21131"/>
                  <a:pt x="2383946" y="27733"/>
                  <a:pt x="2510374" y="0"/>
                </a:cubicBezTo>
                <a:cubicBezTo>
                  <a:pt x="2636802" y="-27733"/>
                  <a:pt x="2768586" y="2352"/>
                  <a:pt x="2897921" y="0"/>
                </a:cubicBezTo>
                <a:cubicBezTo>
                  <a:pt x="3027256" y="-2352"/>
                  <a:pt x="3355102" y="80168"/>
                  <a:pt x="3603602" y="0"/>
                </a:cubicBezTo>
                <a:cubicBezTo>
                  <a:pt x="3852102" y="-80168"/>
                  <a:pt x="4039967" y="16255"/>
                  <a:pt x="4245656" y="0"/>
                </a:cubicBezTo>
                <a:cubicBezTo>
                  <a:pt x="4451345" y="-16255"/>
                  <a:pt x="4469790" y="44845"/>
                  <a:pt x="4633202" y="0"/>
                </a:cubicBezTo>
                <a:cubicBezTo>
                  <a:pt x="4796614" y="-44845"/>
                  <a:pt x="5084034" y="46458"/>
                  <a:pt x="5275257" y="0"/>
                </a:cubicBezTo>
                <a:cubicBezTo>
                  <a:pt x="5466480" y="-46458"/>
                  <a:pt x="6140452" y="44922"/>
                  <a:pt x="6362700" y="0"/>
                </a:cubicBezTo>
                <a:cubicBezTo>
                  <a:pt x="6378854" y="219673"/>
                  <a:pt x="6327226" y="351928"/>
                  <a:pt x="6362700" y="449072"/>
                </a:cubicBezTo>
                <a:cubicBezTo>
                  <a:pt x="6398174" y="546216"/>
                  <a:pt x="6361933" y="700690"/>
                  <a:pt x="6362700" y="863600"/>
                </a:cubicBezTo>
                <a:cubicBezTo>
                  <a:pt x="6171237" y="888363"/>
                  <a:pt x="6155338" y="837538"/>
                  <a:pt x="5975154" y="863600"/>
                </a:cubicBezTo>
                <a:cubicBezTo>
                  <a:pt x="5794970" y="889662"/>
                  <a:pt x="5709980" y="853408"/>
                  <a:pt x="5523980" y="863600"/>
                </a:cubicBezTo>
                <a:cubicBezTo>
                  <a:pt x="5337980" y="873792"/>
                  <a:pt x="5229224" y="832926"/>
                  <a:pt x="5072807" y="863600"/>
                </a:cubicBezTo>
                <a:cubicBezTo>
                  <a:pt x="4916390" y="894274"/>
                  <a:pt x="4756009" y="794279"/>
                  <a:pt x="4494380" y="863600"/>
                </a:cubicBezTo>
                <a:cubicBezTo>
                  <a:pt x="4232751" y="932921"/>
                  <a:pt x="4268575" y="822914"/>
                  <a:pt x="4106834" y="863600"/>
                </a:cubicBezTo>
                <a:cubicBezTo>
                  <a:pt x="3945093" y="904286"/>
                  <a:pt x="3738803" y="804260"/>
                  <a:pt x="3401152" y="863600"/>
                </a:cubicBezTo>
                <a:cubicBezTo>
                  <a:pt x="3063501" y="922940"/>
                  <a:pt x="2972284" y="799236"/>
                  <a:pt x="2822725" y="863600"/>
                </a:cubicBezTo>
                <a:cubicBezTo>
                  <a:pt x="2673166" y="927964"/>
                  <a:pt x="2570416" y="836960"/>
                  <a:pt x="2435179" y="863600"/>
                </a:cubicBezTo>
                <a:cubicBezTo>
                  <a:pt x="2299942" y="890240"/>
                  <a:pt x="1952316" y="798451"/>
                  <a:pt x="1729498" y="863600"/>
                </a:cubicBezTo>
                <a:cubicBezTo>
                  <a:pt x="1506680" y="928749"/>
                  <a:pt x="1432758" y="852114"/>
                  <a:pt x="1278324" y="863600"/>
                </a:cubicBezTo>
                <a:cubicBezTo>
                  <a:pt x="1123890" y="875086"/>
                  <a:pt x="859368" y="860846"/>
                  <a:pt x="699897" y="863600"/>
                </a:cubicBezTo>
                <a:cubicBezTo>
                  <a:pt x="540426" y="866354"/>
                  <a:pt x="195501" y="824702"/>
                  <a:pt x="0" y="863600"/>
                </a:cubicBezTo>
                <a:cubicBezTo>
                  <a:pt x="-22715" y="738677"/>
                  <a:pt x="44444" y="603212"/>
                  <a:pt x="0" y="457708"/>
                </a:cubicBezTo>
                <a:cubicBezTo>
                  <a:pt x="-44444" y="312204"/>
                  <a:pt x="35400" y="172515"/>
                  <a:pt x="0" y="0"/>
                </a:cubicBezTo>
                <a:close/>
              </a:path>
              <a:path w="6362700" h="863600" stroke="0" extrusionOk="0">
                <a:moveTo>
                  <a:pt x="0" y="0"/>
                </a:moveTo>
                <a:cubicBezTo>
                  <a:pt x="151043" y="-5692"/>
                  <a:pt x="384683" y="74627"/>
                  <a:pt x="642054" y="0"/>
                </a:cubicBezTo>
                <a:cubicBezTo>
                  <a:pt x="899425" y="-74627"/>
                  <a:pt x="843858" y="30854"/>
                  <a:pt x="1029601" y="0"/>
                </a:cubicBezTo>
                <a:cubicBezTo>
                  <a:pt x="1215344" y="-30854"/>
                  <a:pt x="1248534" y="44540"/>
                  <a:pt x="1417147" y="0"/>
                </a:cubicBezTo>
                <a:cubicBezTo>
                  <a:pt x="1585760" y="-44540"/>
                  <a:pt x="1750925" y="34155"/>
                  <a:pt x="1995574" y="0"/>
                </a:cubicBezTo>
                <a:cubicBezTo>
                  <a:pt x="2240223" y="-34155"/>
                  <a:pt x="2477667" y="25667"/>
                  <a:pt x="2701255" y="0"/>
                </a:cubicBezTo>
                <a:cubicBezTo>
                  <a:pt x="2924843" y="-25667"/>
                  <a:pt x="3125568" y="40109"/>
                  <a:pt x="3343310" y="0"/>
                </a:cubicBezTo>
                <a:cubicBezTo>
                  <a:pt x="3561053" y="-40109"/>
                  <a:pt x="3741302" y="53293"/>
                  <a:pt x="3858110" y="0"/>
                </a:cubicBezTo>
                <a:cubicBezTo>
                  <a:pt x="3974918" y="-53293"/>
                  <a:pt x="4303664" y="58042"/>
                  <a:pt x="4500164" y="0"/>
                </a:cubicBezTo>
                <a:cubicBezTo>
                  <a:pt x="4696664" y="-58042"/>
                  <a:pt x="4942323" y="25640"/>
                  <a:pt x="5205845" y="0"/>
                </a:cubicBezTo>
                <a:cubicBezTo>
                  <a:pt x="5469367" y="-25640"/>
                  <a:pt x="5616392" y="11600"/>
                  <a:pt x="5720646" y="0"/>
                </a:cubicBezTo>
                <a:cubicBezTo>
                  <a:pt x="5824900" y="-11600"/>
                  <a:pt x="6082666" y="72259"/>
                  <a:pt x="6362700" y="0"/>
                </a:cubicBezTo>
                <a:cubicBezTo>
                  <a:pt x="6378920" y="90026"/>
                  <a:pt x="6341404" y="255677"/>
                  <a:pt x="6362700" y="414528"/>
                </a:cubicBezTo>
                <a:cubicBezTo>
                  <a:pt x="6383996" y="573379"/>
                  <a:pt x="6342028" y="640104"/>
                  <a:pt x="6362700" y="863600"/>
                </a:cubicBezTo>
                <a:cubicBezTo>
                  <a:pt x="6229947" y="936341"/>
                  <a:pt x="5853533" y="835157"/>
                  <a:pt x="5720646" y="863600"/>
                </a:cubicBezTo>
                <a:cubicBezTo>
                  <a:pt x="5587759" y="892043"/>
                  <a:pt x="5490098" y="821218"/>
                  <a:pt x="5333099" y="863600"/>
                </a:cubicBezTo>
                <a:cubicBezTo>
                  <a:pt x="5176100" y="905982"/>
                  <a:pt x="5026132" y="846366"/>
                  <a:pt x="4881926" y="863600"/>
                </a:cubicBezTo>
                <a:cubicBezTo>
                  <a:pt x="4737720" y="880834"/>
                  <a:pt x="4603481" y="845293"/>
                  <a:pt x="4494380" y="863600"/>
                </a:cubicBezTo>
                <a:cubicBezTo>
                  <a:pt x="4385279" y="881907"/>
                  <a:pt x="4112812" y="833709"/>
                  <a:pt x="3915953" y="863600"/>
                </a:cubicBezTo>
                <a:cubicBezTo>
                  <a:pt x="3719094" y="893491"/>
                  <a:pt x="3525318" y="841769"/>
                  <a:pt x="3273898" y="863600"/>
                </a:cubicBezTo>
                <a:cubicBezTo>
                  <a:pt x="3022479" y="885431"/>
                  <a:pt x="3051984" y="862858"/>
                  <a:pt x="2886352" y="863600"/>
                </a:cubicBezTo>
                <a:cubicBezTo>
                  <a:pt x="2720720" y="864342"/>
                  <a:pt x="2463631" y="862070"/>
                  <a:pt x="2307925" y="863600"/>
                </a:cubicBezTo>
                <a:cubicBezTo>
                  <a:pt x="2152219" y="865130"/>
                  <a:pt x="1858117" y="856433"/>
                  <a:pt x="1729498" y="863600"/>
                </a:cubicBezTo>
                <a:cubicBezTo>
                  <a:pt x="1600879" y="870767"/>
                  <a:pt x="1369398" y="823594"/>
                  <a:pt x="1151070" y="863600"/>
                </a:cubicBezTo>
                <a:cubicBezTo>
                  <a:pt x="932742" y="903606"/>
                  <a:pt x="733089" y="852425"/>
                  <a:pt x="509016" y="863600"/>
                </a:cubicBezTo>
                <a:cubicBezTo>
                  <a:pt x="284943" y="874775"/>
                  <a:pt x="193195" y="803848"/>
                  <a:pt x="0" y="863600"/>
                </a:cubicBezTo>
                <a:cubicBezTo>
                  <a:pt x="-23384" y="767956"/>
                  <a:pt x="37997" y="545171"/>
                  <a:pt x="0" y="414528"/>
                </a:cubicBezTo>
                <a:cubicBezTo>
                  <a:pt x="-37997" y="283885"/>
                  <a:pt x="18584" y="119346"/>
                  <a:pt x="0" y="0"/>
                </a:cubicBezTo>
                <a:close/>
              </a:path>
            </a:pathLst>
          </a:custGeom>
          <a:ln>
            <a:solidFill>
              <a:schemeClr val="tx1"/>
            </a:solidFill>
            <a:extLst>
              <a:ext uri="{C807C97D-BFC1-408E-A445-0C87EB9F89A2}">
                <ask:lineSketchStyleProps xmlns:ask="http://schemas.microsoft.com/office/drawing/2018/sketchyshapes" sd="2942449623">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4793A280-D2FF-45EA-2E81-66365D6493CE}"/>
              </a:ext>
            </a:extLst>
          </p:cNvPr>
          <p:cNvPicPr>
            <a:picLocks noChangeAspect="1"/>
          </p:cNvPicPr>
          <p:nvPr/>
        </p:nvPicPr>
        <p:blipFill>
          <a:blip r:embed="rId6"/>
          <a:stretch>
            <a:fillRect/>
          </a:stretch>
        </p:blipFill>
        <p:spPr>
          <a:xfrm>
            <a:off x="14913890" y="2869047"/>
            <a:ext cx="3949700" cy="571500"/>
          </a:xfrm>
          <a:custGeom>
            <a:avLst/>
            <a:gdLst>
              <a:gd name="connsiteX0" fmla="*/ 0 w 3949700"/>
              <a:gd name="connsiteY0" fmla="*/ 0 h 571500"/>
              <a:gd name="connsiteX1" fmla="*/ 445752 w 3949700"/>
              <a:gd name="connsiteY1" fmla="*/ 0 h 571500"/>
              <a:gd name="connsiteX2" fmla="*/ 931001 w 3949700"/>
              <a:gd name="connsiteY2" fmla="*/ 0 h 571500"/>
              <a:gd name="connsiteX3" fmla="*/ 1376753 w 3949700"/>
              <a:gd name="connsiteY3" fmla="*/ 0 h 571500"/>
              <a:gd name="connsiteX4" fmla="*/ 1940995 w 3949700"/>
              <a:gd name="connsiteY4" fmla="*/ 0 h 571500"/>
              <a:gd name="connsiteX5" fmla="*/ 2386747 w 3949700"/>
              <a:gd name="connsiteY5" fmla="*/ 0 h 571500"/>
              <a:gd name="connsiteX6" fmla="*/ 2832499 w 3949700"/>
              <a:gd name="connsiteY6" fmla="*/ 0 h 571500"/>
              <a:gd name="connsiteX7" fmla="*/ 3949700 w 3949700"/>
              <a:gd name="connsiteY7" fmla="*/ 0 h 571500"/>
              <a:gd name="connsiteX8" fmla="*/ 3949700 w 3949700"/>
              <a:gd name="connsiteY8" fmla="*/ 571500 h 571500"/>
              <a:gd name="connsiteX9" fmla="*/ 3464451 w 3949700"/>
              <a:gd name="connsiteY9" fmla="*/ 571500 h 571500"/>
              <a:gd name="connsiteX10" fmla="*/ 3018699 w 3949700"/>
              <a:gd name="connsiteY10" fmla="*/ 571500 h 571500"/>
              <a:gd name="connsiteX11" fmla="*/ 2454456 w 3949700"/>
              <a:gd name="connsiteY11" fmla="*/ 571500 h 571500"/>
              <a:gd name="connsiteX12" fmla="*/ 1929711 w 3949700"/>
              <a:gd name="connsiteY12" fmla="*/ 571500 h 571500"/>
              <a:gd name="connsiteX13" fmla="*/ 1365468 w 3949700"/>
              <a:gd name="connsiteY13" fmla="*/ 571500 h 571500"/>
              <a:gd name="connsiteX14" fmla="*/ 880219 w 3949700"/>
              <a:gd name="connsiteY14" fmla="*/ 571500 h 571500"/>
              <a:gd name="connsiteX15" fmla="*/ 0 w 3949700"/>
              <a:gd name="connsiteY15" fmla="*/ 571500 h 571500"/>
              <a:gd name="connsiteX16" fmla="*/ 0 w 3949700"/>
              <a:gd name="connsiteY16"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700" h="571500" fill="none" extrusionOk="0">
                <a:moveTo>
                  <a:pt x="0" y="0"/>
                </a:moveTo>
                <a:cubicBezTo>
                  <a:pt x="117932" y="-32680"/>
                  <a:pt x="348069" y="37719"/>
                  <a:pt x="445752" y="0"/>
                </a:cubicBezTo>
                <a:cubicBezTo>
                  <a:pt x="543435" y="-37719"/>
                  <a:pt x="715078" y="54898"/>
                  <a:pt x="931001" y="0"/>
                </a:cubicBezTo>
                <a:cubicBezTo>
                  <a:pt x="1146924" y="-54898"/>
                  <a:pt x="1190328" y="30318"/>
                  <a:pt x="1376753" y="0"/>
                </a:cubicBezTo>
                <a:cubicBezTo>
                  <a:pt x="1563178" y="-30318"/>
                  <a:pt x="1790149" y="48593"/>
                  <a:pt x="1940995" y="0"/>
                </a:cubicBezTo>
                <a:cubicBezTo>
                  <a:pt x="2091841" y="-48593"/>
                  <a:pt x="2295327" y="2084"/>
                  <a:pt x="2386747" y="0"/>
                </a:cubicBezTo>
                <a:cubicBezTo>
                  <a:pt x="2478167" y="-2084"/>
                  <a:pt x="2640442" y="53131"/>
                  <a:pt x="2832499" y="0"/>
                </a:cubicBezTo>
                <a:cubicBezTo>
                  <a:pt x="3024556" y="-53131"/>
                  <a:pt x="3461819" y="29099"/>
                  <a:pt x="3949700" y="0"/>
                </a:cubicBezTo>
                <a:cubicBezTo>
                  <a:pt x="3953106" y="145356"/>
                  <a:pt x="3932339" y="452686"/>
                  <a:pt x="3949700" y="571500"/>
                </a:cubicBezTo>
                <a:cubicBezTo>
                  <a:pt x="3785360" y="599020"/>
                  <a:pt x="3584406" y="545610"/>
                  <a:pt x="3464451" y="571500"/>
                </a:cubicBezTo>
                <a:cubicBezTo>
                  <a:pt x="3344496" y="597390"/>
                  <a:pt x="3134434" y="570486"/>
                  <a:pt x="3018699" y="571500"/>
                </a:cubicBezTo>
                <a:cubicBezTo>
                  <a:pt x="2902964" y="572514"/>
                  <a:pt x="2601022" y="527621"/>
                  <a:pt x="2454456" y="571500"/>
                </a:cubicBezTo>
                <a:cubicBezTo>
                  <a:pt x="2307890" y="615379"/>
                  <a:pt x="2121698" y="550189"/>
                  <a:pt x="1929711" y="571500"/>
                </a:cubicBezTo>
                <a:cubicBezTo>
                  <a:pt x="1737725" y="592811"/>
                  <a:pt x="1499838" y="538229"/>
                  <a:pt x="1365468" y="571500"/>
                </a:cubicBezTo>
                <a:cubicBezTo>
                  <a:pt x="1231098" y="604771"/>
                  <a:pt x="992683" y="515187"/>
                  <a:pt x="880219" y="571500"/>
                </a:cubicBezTo>
                <a:cubicBezTo>
                  <a:pt x="767755" y="627813"/>
                  <a:pt x="289647" y="552408"/>
                  <a:pt x="0" y="571500"/>
                </a:cubicBezTo>
                <a:cubicBezTo>
                  <a:pt x="-38728" y="438419"/>
                  <a:pt x="11806" y="247648"/>
                  <a:pt x="0" y="0"/>
                </a:cubicBezTo>
                <a:close/>
              </a:path>
              <a:path w="3949700" h="571500" stroke="0" extrusionOk="0">
                <a:moveTo>
                  <a:pt x="0" y="0"/>
                </a:moveTo>
                <a:cubicBezTo>
                  <a:pt x="134333" y="-16935"/>
                  <a:pt x="314731" y="39084"/>
                  <a:pt x="524746" y="0"/>
                </a:cubicBezTo>
                <a:cubicBezTo>
                  <a:pt x="734761" y="-39084"/>
                  <a:pt x="808516" y="19685"/>
                  <a:pt x="970498" y="0"/>
                </a:cubicBezTo>
                <a:cubicBezTo>
                  <a:pt x="1132480" y="-19685"/>
                  <a:pt x="1367544" y="29172"/>
                  <a:pt x="1534741" y="0"/>
                </a:cubicBezTo>
                <a:cubicBezTo>
                  <a:pt x="1701938" y="-29172"/>
                  <a:pt x="2009994" y="10480"/>
                  <a:pt x="2138480" y="0"/>
                </a:cubicBezTo>
                <a:cubicBezTo>
                  <a:pt x="2266966" y="-10480"/>
                  <a:pt x="2418368" y="41730"/>
                  <a:pt x="2623729" y="0"/>
                </a:cubicBezTo>
                <a:cubicBezTo>
                  <a:pt x="2829090" y="-41730"/>
                  <a:pt x="2883307" y="48750"/>
                  <a:pt x="3069481" y="0"/>
                </a:cubicBezTo>
                <a:cubicBezTo>
                  <a:pt x="3255655" y="-48750"/>
                  <a:pt x="3621673" y="24389"/>
                  <a:pt x="3949700" y="0"/>
                </a:cubicBezTo>
                <a:cubicBezTo>
                  <a:pt x="3958996" y="123096"/>
                  <a:pt x="3890356" y="451999"/>
                  <a:pt x="3949700" y="571500"/>
                </a:cubicBezTo>
                <a:cubicBezTo>
                  <a:pt x="3720157" y="573109"/>
                  <a:pt x="3546946" y="539752"/>
                  <a:pt x="3306463" y="571500"/>
                </a:cubicBezTo>
                <a:cubicBezTo>
                  <a:pt x="3065980" y="603248"/>
                  <a:pt x="2969776" y="550330"/>
                  <a:pt x="2860711" y="571500"/>
                </a:cubicBezTo>
                <a:cubicBezTo>
                  <a:pt x="2751646" y="592670"/>
                  <a:pt x="2453324" y="528503"/>
                  <a:pt x="2335965" y="571500"/>
                </a:cubicBezTo>
                <a:cubicBezTo>
                  <a:pt x="2218606" y="614497"/>
                  <a:pt x="2026757" y="525047"/>
                  <a:pt x="1732226" y="571500"/>
                </a:cubicBezTo>
                <a:cubicBezTo>
                  <a:pt x="1437695" y="617953"/>
                  <a:pt x="1334309" y="529263"/>
                  <a:pt x="1128486" y="571500"/>
                </a:cubicBezTo>
                <a:cubicBezTo>
                  <a:pt x="922663" y="613737"/>
                  <a:pt x="892515" y="531654"/>
                  <a:pt x="682734" y="571500"/>
                </a:cubicBezTo>
                <a:cubicBezTo>
                  <a:pt x="472953" y="611346"/>
                  <a:pt x="141675" y="491145"/>
                  <a:pt x="0" y="571500"/>
                </a:cubicBezTo>
                <a:cubicBezTo>
                  <a:pt x="-18486" y="294807"/>
                  <a:pt x="27211" y="207787"/>
                  <a:pt x="0" y="0"/>
                </a:cubicBezTo>
                <a:close/>
              </a:path>
            </a:pathLst>
          </a:custGeom>
          <a:ln>
            <a:solidFill>
              <a:schemeClr val="tx1"/>
            </a:solidFill>
            <a:extLst>
              <a:ext uri="{C807C97D-BFC1-408E-A445-0C87EB9F89A2}">
                <ask:lineSketchStyleProps xmlns:ask="http://schemas.microsoft.com/office/drawing/2018/sketchyshapes" sd="782749469">
                  <a:prstGeom prst="rect">
                    <a:avLst/>
                  </a:prstGeom>
                  <ask:type>
                    <ask:lineSketchScribble/>
                  </ask:type>
                </ask:lineSketchStyleProps>
              </a:ext>
            </a:extLst>
          </a:ln>
        </p:spPr>
      </p:pic>
      <p:pic>
        <p:nvPicPr>
          <p:cNvPr id="10" name="Picture 9">
            <a:extLst>
              <a:ext uri="{FF2B5EF4-FFF2-40B4-BE49-F238E27FC236}">
                <a16:creationId xmlns:a16="http://schemas.microsoft.com/office/drawing/2014/main" id="{C68EC3F2-D9BF-4F69-F38A-4C809154681D}"/>
              </a:ext>
            </a:extLst>
          </p:cNvPr>
          <p:cNvPicPr>
            <a:picLocks noChangeAspect="1"/>
          </p:cNvPicPr>
          <p:nvPr/>
        </p:nvPicPr>
        <p:blipFill>
          <a:blip r:embed="rId7"/>
          <a:stretch>
            <a:fillRect/>
          </a:stretch>
        </p:blipFill>
        <p:spPr>
          <a:xfrm rot="218015">
            <a:off x="13318949" y="3355892"/>
            <a:ext cx="4731787" cy="2095694"/>
          </a:xfrm>
          <a:custGeom>
            <a:avLst/>
            <a:gdLst>
              <a:gd name="connsiteX0" fmla="*/ 0 w 4731787"/>
              <a:gd name="connsiteY0" fmla="*/ 0 h 2095694"/>
              <a:gd name="connsiteX1" fmla="*/ 638791 w 4731787"/>
              <a:gd name="connsiteY1" fmla="*/ 0 h 2095694"/>
              <a:gd name="connsiteX2" fmla="*/ 1277582 w 4731787"/>
              <a:gd name="connsiteY2" fmla="*/ 0 h 2095694"/>
              <a:gd name="connsiteX3" fmla="*/ 1774420 w 4731787"/>
              <a:gd name="connsiteY3" fmla="*/ 0 h 2095694"/>
              <a:gd name="connsiteX4" fmla="*/ 2318576 w 4731787"/>
              <a:gd name="connsiteY4" fmla="*/ 0 h 2095694"/>
              <a:gd name="connsiteX5" fmla="*/ 2815413 w 4731787"/>
              <a:gd name="connsiteY5" fmla="*/ 0 h 2095694"/>
              <a:gd name="connsiteX6" fmla="*/ 3501522 w 4731787"/>
              <a:gd name="connsiteY6" fmla="*/ 0 h 2095694"/>
              <a:gd name="connsiteX7" fmla="*/ 3998360 w 4731787"/>
              <a:gd name="connsiteY7" fmla="*/ 0 h 2095694"/>
              <a:gd name="connsiteX8" fmla="*/ 4731787 w 4731787"/>
              <a:gd name="connsiteY8" fmla="*/ 0 h 2095694"/>
              <a:gd name="connsiteX9" fmla="*/ 4731787 w 4731787"/>
              <a:gd name="connsiteY9" fmla="*/ 461053 h 2095694"/>
              <a:gd name="connsiteX10" fmla="*/ 4731787 w 4731787"/>
              <a:gd name="connsiteY10" fmla="*/ 984976 h 2095694"/>
              <a:gd name="connsiteX11" fmla="*/ 4731787 w 4731787"/>
              <a:gd name="connsiteY11" fmla="*/ 1529857 h 2095694"/>
              <a:gd name="connsiteX12" fmla="*/ 4731787 w 4731787"/>
              <a:gd name="connsiteY12" fmla="*/ 2095694 h 2095694"/>
              <a:gd name="connsiteX13" fmla="*/ 4045678 w 4731787"/>
              <a:gd name="connsiteY13" fmla="*/ 2095694 h 2095694"/>
              <a:gd name="connsiteX14" fmla="*/ 3501522 w 4731787"/>
              <a:gd name="connsiteY14" fmla="*/ 2095694 h 2095694"/>
              <a:gd name="connsiteX15" fmla="*/ 3004685 w 4731787"/>
              <a:gd name="connsiteY15" fmla="*/ 2095694 h 2095694"/>
              <a:gd name="connsiteX16" fmla="*/ 2555165 w 4731787"/>
              <a:gd name="connsiteY16" fmla="*/ 2095694 h 2095694"/>
              <a:gd name="connsiteX17" fmla="*/ 1963692 w 4731787"/>
              <a:gd name="connsiteY17" fmla="*/ 2095694 h 2095694"/>
              <a:gd name="connsiteX18" fmla="*/ 1514172 w 4731787"/>
              <a:gd name="connsiteY18" fmla="*/ 2095694 h 2095694"/>
              <a:gd name="connsiteX19" fmla="*/ 970016 w 4731787"/>
              <a:gd name="connsiteY19" fmla="*/ 2095694 h 2095694"/>
              <a:gd name="connsiteX20" fmla="*/ 0 w 4731787"/>
              <a:gd name="connsiteY20" fmla="*/ 2095694 h 2095694"/>
              <a:gd name="connsiteX21" fmla="*/ 0 w 4731787"/>
              <a:gd name="connsiteY21" fmla="*/ 1613684 h 2095694"/>
              <a:gd name="connsiteX22" fmla="*/ 0 w 4731787"/>
              <a:gd name="connsiteY22" fmla="*/ 1131675 h 2095694"/>
              <a:gd name="connsiteX23" fmla="*/ 0 w 4731787"/>
              <a:gd name="connsiteY23" fmla="*/ 607751 h 2095694"/>
              <a:gd name="connsiteX24" fmla="*/ 0 w 4731787"/>
              <a:gd name="connsiteY24" fmla="*/ 0 h 209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31787" h="2095694" fill="none" extrusionOk="0">
                <a:moveTo>
                  <a:pt x="0" y="0"/>
                </a:moveTo>
                <a:cubicBezTo>
                  <a:pt x="200069" y="-28725"/>
                  <a:pt x="351700" y="45876"/>
                  <a:pt x="638791" y="0"/>
                </a:cubicBezTo>
                <a:cubicBezTo>
                  <a:pt x="925882" y="-45876"/>
                  <a:pt x="1077499" y="67505"/>
                  <a:pt x="1277582" y="0"/>
                </a:cubicBezTo>
                <a:cubicBezTo>
                  <a:pt x="1477665" y="-67505"/>
                  <a:pt x="1531198" y="17175"/>
                  <a:pt x="1774420" y="0"/>
                </a:cubicBezTo>
                <a:cubicBezTo>
                  <a:pt x="2017642" y="-17175"/>
                  <a:pt x="2058974" y="56813"/>
                  <a:pt x="2318576" y="0"/>
                </a:cubicBezTo>
                <a:cubicBezTo>
                  <a:pt x="2578178" y="-56813"/>
                  <a:pt x="2600901" y="34295"/>
                  <a:pt x="2815413" y="0"/>
                </a:cubicBezTo>
                <a:cubicBezTo>
                  <a:pt x="3029925" y="-34295"/>
                  <a:pt x="3184312" y="6213"/>
                  <a:pt x="3501522" y="0"/>
                </a:cubicBezTo>
                <a:cubicBezTo>
                  <a:pt x="3818732" y="-6213"/>
                  <a:pt x="3881158" y="20665"/>
                  <a:pt x="3998360" y="0"/>
                </a:cubicBezTo>
                <a:cubicBezTo>
                  <a:pt x="4115562" y="-20665"/>
                  <a:pt x="4496289" y="73728"/>
                  <a:pt x="4731787" y="0"/>
                </a:cubicBezTo>
                <a:cubicBezTo>
                  <a:pt x="4751328" y="184207"/>
                  <a:pt x="4692383" y="243792"/>
                  <a:pt x="4731787" y="461053"/>
                </a:cubicBezTo>
                <a:cubicBezTo>
                  <a:pt x="4771191" y="678314"/>
                  <a:pt x="4671000" y="795068"/>
                  <a:pt x="4731787" y="984976"/>
                </a:cubicBezTo>
                <a:cubicBezTo>
                  <a:pt x="4792574" y="1174884"/>
                  <a:pt x="4722859" y="1331614"/>
                  <a:pt x="4731787" y="1529857"/>
                </a:cubicBezTo>
                <a:cubicBezTo>
                  <a:pt x="4740715" y="1728100"/>
                  <a:pt x="4679337" y="1927012"/>
                  <a:pt x="4731787" y="2095694"/>
                </a:cubicBezTo>
                <a:cubicBezTo>
                  <a:pt x="4400547" y="2172551"/>
                  <a:pt x="4225845" y="2064912"/>
                  <a:pt x="4045678" y="2095694"/>
                </a:cubicBezTo>
                <a:cubicBezTo>
                  <a:pt x="3865511" y="2126476"/>
                  <a:pt x="3641561" y="2063172"/>
                  <a:pt x="3501522" y="2095694"/>
                </a:cubicBezTo>
                <a:cubicBezTo>
                  <a:pt x="3361483" y="2128216"/>
                  <a:pt x="3226267" y="2081030"/>
                  <a:pt x="3004685" y="2095694"/>
                </a:cubicBezTo>
                <a:cubicBezTo>
                  <a:pt x="2783103" y="2110358"/>
                  <a:pt x="2660725" y="2060616"/>
                  <a:pt x="2555165" y="2095694"/>
                </a:cubicBezTo>
                <a:cubicBezTo>
                  <a:pt x="2449605" y="2130772"/>
                  <a:pt x="2214282" y="2077934"/>
                  <a:pt x="1963692" y="2095694"/>
                </a:cubicBezTo>
                <a:cubicBezTo>
                  <a:pt x="1713102" y="2113454"/>
                  <a:pt x="1698547" y="2089599"/>
                  <a:pt x="1514172" y="2095694"/>
                </a:cubicBezTo>
                <a:cubicBezTo>
                  <a:pt x="1329797" y="2101789"/>
                  <a:pt x="1118860" y="2082509"/>
                  <a:pt x="970016" y="2095694"/>
                </a:cubicBezTo>
                <a:cubicBezTo>
                  <a:pt x="821172" y="2108879"/>
                  <a:pt x="229458" y="1990683"/>
                  <a:pt x="0" y="2095694"/>
                </a:cubicBezTo>
                <a:cubicBezTo>
                  <a:pt x="-56505" y="1995535"/>
                  <a:pt x="56312" y="1748472"/>
                  <a:pt x="0" y="1613684"/>
                </a:cubicBezTo>
                <a:cubicBezTo>
                  <a:pt x="-56312" y="1478896"/>
                  <a:pt x="43486" y="1302746"/>
                  <a:pt x="0" y="1131675"/>
                </a:cubicBezTo>
                <a:cubicBezTo>
                  <a:pt x="-43486" y="960604"/>
                  <a:pt x="46063" y="749057"/>
                  <a:pt x="0" y="607751"/>
                </a:cubicBezTo>
                <a:cubicBezTo>
                  <a:pt x="-46063" y="466445"/>
                  <a:pt x="65032" y="144287"/>
                  <a:pt x="0" y="0"/>
                </a:cubicBezTo>
                <a:close/>
              </a:path>
              <a:path w="4731787" h="2095694" stroke="0" extrusionOk="0">
                <a:moveTo>
                  <a:pt x="0" y="0"/>
                </a:moveTo>
                <a:cubicBezTo>
                  <a:pt x="232675" y="-27723"/>
                  <a:pt x="431406" y="67419"/>
                  <a:pt x="591473" y="0"/>
                </a:cubicBezTo>
                <a:cubicBezTo>
                  <a:pt x="751540" y="-67419"/>
                  <a:pt x="842965" y="28679"/>
                  <a:pt x="1040993" y="0"/>
                </a:cubicBezTo>
                <a:cubicBezTo>
                  <a:pt x="1239021" y="-28679"/>
                  <a:pt x="1558535" y="56881"/>
                  <a:pt x="1727102" y="0"/>
                </a:cubicBezTo>
                <a:cubicBezTo>
                  <a:pt x="1895669" y="-56881"/>
                  <a:pt x="2013939" y="46121"/>
                  <a:pt x="2271258" y="0"/>
                </a:cubicBezTo>
                <a:cubicBezTo>
                  <a:pt x="2528577" y="-46121"/>
                  <a:pt x="2612883" y="9599"/>
                  <a:pt x="2862731" y="0"/>
                </a:cubicBezTo>
                <a:cubicBezTo>
                  <a:pt x="3112579" y="-9599"/>
                  <a:pt x="3162445" y="3116"/>
                  <a:pt x="3406887" y="0"/>
                </a:cubicBezTo>
                <a:cubicBezTo>
                  <a:pt x="3651329" y="-3116"/>
                  <a:pt x="3925029" y="55470"/>
                  <a:pt x="4092996" y="0"/>
                </a:cubicBezTo>
                <a:cubicBezTo>
                  <a:pt x="4260963" y="-55470"/>
                  <a:pt x="4519722" y="55768"/>
                  <a:pt x="4731787" y="0"/>
                </a:cubicBezTo>
                <a:cubicBezTo>
                  <a:pt x="4783386" y="198774"/>
                  <a:pt x="4709615" y="318393"/>
                  <a:pt x="4731787" y="523924"/>
                </a:cubicBezTo>
                <a:cubicBezTo>
                  <a:pt x="4753959" y="729455"/>
                  <a:pt x="4690197" y="934543"/>
                  <a:pt x="4731787" y="1089761"/>
                </a:cubicBezTo>
                <a:cubicBezTo>
                  <a:pt x="4773377" y="1244979"/>
                  <a:pt x="4715052" y="1354957"/>
                  <a:pt x="4731787" y="1571771"/>
                </a:cubicBezTo>
                <a:cubicBezTo>
                  <a:pt x="4748522" y="1788585"/>
                  <a:pt x="4677475" y="1909204"/>
                  <a:pt x="4731787" y="2095694"/>
                </a:cubicBezTo>
                <a:cubicBezTo>
                  <a:pt x="4606889" y="2110562"/>
                  <a:pt x="4474643" y="2057340"/>
                  <a:pt x="4282267" y="2095694"/>
                </a:cubicBezTo>
                <a:cubicBezTo>
                  <a:pt x="4089891" y="2134048"/>
                  <a:pt x="4002691" y="2043825"/>
                  <a:pt x="3785430" y="2095694"/>
                </a:cubicBezTo>
                <a:cubicBezTo>
                  <a:pt x="3568169" y="2147563"/>
                  <a:pt x="3417359" y="2063927"/>
                  <a:pt x="3146638" y="2095694"/>
                </a:cubicBezTo>
                <a:cubicBezTo>
                  <a:pt x="2875917" y="2127461"/>
                  <a:pt x="2827504" y="2075123"/>
                  <a:pt x="2602483" y="2095694"/>
                </a:cubicBezTo>
                <a:cubicBezTo>
                  <a:pt x="2377463" y="2116265"/>
                  <a:pt x="2169393" y="2078529"/>
                  <a:pt x="2011009" y="2095694"/>
                </a:cubicBezTo>
                <a:cubicBezTo>
                  <a:pt x="1852625" y="2112859"/>
                  <a:pt x="1743487" y="2042062"/>
                  <a:pt x="1514172" y="2095694"/>
                </a:cubicBezTo>
                <a:cubicBezTo>
                  <a:pt x="1284857" y="2149326"/>
                  <a:pt x="1207960" y="2053867"/>
                  <a:pt x="970016" y="2095694"/>
                </a:cubicBezTo>
                <a:cubicBezTo>
                  <a:pt x="732072" y="2137521"/>
                  <a:pt x="402277" y="2031213"/>
                  <a:pt x="0" y="2095694"/>
                </a:cubicBezTo>
                <a:cubicBezTo>
                  <a:pt x="-34586" y="1929948"/>
                  <a:pt x="12753" y="1817893"/>
                  <a:pt x="0" y="1550814"/>
                </a:cubicBezTo>
                <a:cubicBezTo>
                  <a:pt x="-12753" y="1283735"/>
                  <a:pt x="26654" y="1172070"/>
                  <a:pt x="0" y="1047847"/>
                </a:cubicBezTo>
                <a:cubicBezTo>
                  <a:pt x="-26654" y="923624"/>
                  <a:pt x="16853" y="767732"/>
                  <a:pt x="0" y="544880"/>
                </a:cubicBezTo>
                <a:cubicBezTo>
                  <a:pt x="-16853" y="322028"/>
                  <a:pt x="9239" y="198772"/>
                  <a:pt x="0" y="0"/>
                </a:cubicBezTo>
                <a:close/>
              </a:path>
            </a:pathLst>
          </a:custGeom>
          <a:ln>
            <a:solidFill>
              <a:schemeClr val="tx1"/>
            </a:solidFill>
            <a:extLst>
              <a:ext uri="{C807C97D-BFC1-408E-A445-0C87EB9F89A2}">
                <ask:lineSketchStyleProps xmlns:ask="http://schemas.microsoft.com/office/drawing/2018/sketchyshapes" sd="3827527666">
                  <a:prstGeom prst="rect">
                    <a:avLst/>
                  </a:prstGeom>
                  <ask:type>
                    <ask:lineSketchScribble/>
                  </ask:type>
                </ask:lineSketchStyleProps>
              </a:ext>
            </a:extLst>
          </a:ln>
        </p:spPr>
      </p:pic>
      <p:pic>
        <p:nvPicPr>
          <p:cNvPr id="11" name="Picture 10" descr="Graphical user interface, application, Teams&#10;&#10;Description automatically generated">
            <a:extLst>
              <a:ext uri="{FF2B5EF4-FFF2-40B4-BE49-F238E27FC236}">
                <a16:creationId xmlns:a16="http://schemas.microsoft.com/office/drawing/2014/main" id="{CABA4AAB-4D3E-3947-0DD7-EBCDDB942D29}"/>
              </a:ext>
            </a:extLst>
          </p:cNvPr>
          <p:cNvPicPr>
            <a:picLocks noChangeAspect="1"/>
          </p:cNvPicPr>
          <p:nvPr/>
        </p:nvPicPr>
        <p:blipFill>
          <a:blip r:embed="rId8"/>
          <a:stretch>
            <a:fillRect/>
          </a:stretch>
        </p:blipFill>
        <p:spPr>
          <a:xfrm rot="21405515">
            <a:off x="12801600" y="4566135"/>
            <a:ext cx="5905500" cy="5702300"/>
          </a:xfrm>
          <a:custGeom>
            <a:avLst/>
            <a:gdLst>
              <a:gd name="connsiteX0" fmla="*/ 0 w 5905500"/>
              <a:gd name="connsiteY0" fmla="*/ 0 h 5702300"/>
              <a:gd name="connsiteX1" fmla="*/ 590550 w 5905500"/>
              <a:gd name="connsiteY1" fmla="*/ 0 h 5702300"/>
              <a:gd name="connsiteX2" fmla="*/ 1062990 w 5905500"/>
              <a:gd name="connsiteY2" fmla="*/ 0 h 5702300"/>
              <a:gd name="connsiteX3" fmla="*/ 1653540 w 5905500"/>
              <a:gd name="connsiteY3" fmla="*/ 0 h 5702300"/>
              <a:gd name="connsiteX4" fmla="*/ 2125980 w 5905500"/>
              <a:gd name="connsiteY4" fmla="*/ 0 h 5702300"/>
              <a:gd name="connsiteX5" fmla="*/ 2716530 w 5905500"/>
              <a:gd name="connsiteY5" fmla="*/ 0 h 5702300"/>
              <a:gd name="connsiteX6" fmla="*/ 3248025 w 5905500"/>
              <a:gd name="connsiteY6" fmla="*/ 0 h 5702300"/>
              <a:gd name="connsiteX7" fmla="*/ 3956685 w 5905500"/>
              <a:gd name="connsiteY7" fmla="*/ 0 h 5702300"/>
              <a:gd name="connsiteX8" fmla="*/ 4606290 w 5905500"/>
              <a:gd name="connsiteY8" fmla="*/ 0 h 5702300"/>
              <a:gd name="connsiteX9" fmla="*/ 5196840 w 5905500"/>
              <a:gd name="connsiteY9" fmla="*/ 0 h 5702300"/>
              <a:gd name="connsiteX10" fmla="*/ 5905500 w 5905500"/>
              <a:gd name="connsiteY10" fmla="*/ 0 h 5702300"/>
              <a:gd name="connsiteX11" fmla="*/ 5905500 w 5905500"/>
              <a:gd name="connsiteY11" fmla="*/ 627253 h 5702300"/>
              <a:gd name="connsiteX12" fmla="*/ 5905500 w 5905500"/>
              <a:gd name="connsiteY12" fmla="*/ 1140460 h 5702300"/>
              <a:gd name="connsiteX13" fmla="*/ 5905500 w 5905500"/>
              <a:gd name="connsiteY13" fmla="*/ 1653667 h 5702300"/>
              <a:gd name="connsiteX14" fmla="*/ 5905500 w 5905500"/>
              <a:gd name="connsiteY14" fmla="*/ 2052828 h 5702300"/>
              <a:gd name="connsiteX15" fmla="*/ 5905500 w 5905500"/>
              <a:gd name="connsiteY15" fmla="*/ 2509012 h 5702300"/>
              <a:gd name="connsiteX16" fmla="*/ 5905500 w 5905500"/>
              <a:gd name="connsiteY16" fmla="*/ 3022219 h 5702300"/>
              <a:gd name="connsiteX17" fmla="*/ 5905500 w 5905500"/>
              <a:gd name="connsiteY17" fmla="*/ 3535426 h 5702300"/>
              <a:gd name="connsiteX18" fmla="*/ 5905500 w 5905500"/>
              <a:gd name="connsiteY18" fmla="*/ 4048633 h 5702300"/>
              <a:gd name="connsiteX19" fmla="*/ 5905500 w 5905500"/>
              <a:gd name="connsiteY19" fmla="*/ 4504817 h 5702300"/>
              <a:gd name="connsiteX20" fmla="*/ 5905500 w 5905500"/>
              <a:gd name="connsiteY20" fmla="*/ 4903978 h 5702300"/>
              <a:gd name="connsiteX21" fmla="*/ 5905500 w 5905500"/>
              <a:gd name="connsiteY21" fmla="*/ 5702300 h 5702300"/>
              <a:gd name="connsiteX22" fmla="*/ 5314950 w 5905500"/>
              <a:gd name="connsiteY22" fmla="*/ 5702300 h 5702300"/>
              <a:gd name="connsiteX23" fmla="*/ 4606290 w 5905500"/>
              <a:gd name="connsiteY23" fmla="*/ 5702300 h 5702300"/>
              <a:gd name="connsiteX24" fmla="*/ 4074795 w 5905500"/>
              <a:gd name="connsiteY24" fmla="*/ 5702300 h 5702300"/>
              <a:gd name="connsiteX25" fmla="*/ 3484245 w 5905500"/>
              <a:gd name="connsiteY25" fmla="*/ 5702300 h 5702300"/>
              <a:gd name="connsiteX26" fmla="*/ 2952750 w 5905500"/>
              <a:gd name="connsiteY26" fmla="*/ 5702300 h 5702300"/>
              <a:gd name="connsiteX27" fmla="*/ 2539365 w 5905500"/>
              <a:gd name="connsiteY27" fmla="*/ 5702300 h 5702300"/>
              <a:gd name="connsiteX28" fmla="*/ 1948815 w 5905500"/>
              <a:gd name="connsiteY28" fmla="*/ 5702300 h 5702300"/>
              <a:gd name="connsiteX29" fmla="*/ 1299210 w 5905500"/>
              <a:gd name="connsiteY29" fmla="*/ 5702300 h 5702300"/>
              <a:gd name="connsiteX30" fmla="*/ 826770 w 5905500"/>
              <a:gd name="connsiteY30" fmla="*/ 5702300 h 5702300"/>
              <a:gd name="connsiteX31" fmla="*/ 0 w 5905500"/>
              <a:gd name="connsiteY31" fmla="*/ 5702300 h 5702300"/>
              <a:gd name="connsiteX32" fmla="*/ 0 w 5905500"/>
              <a:gd name="connsiteY32" fmla="*/ 5132070 h 5702300"/>
              <a:gd name="connsiteX33" fmla="*/ 0 w 5905500"/>
              <a:gd name="connsiteY33" fmla="*/ 4504817 h 5702300"/>
              <a:gd name="connsiteX34" fmla="*/ 0 w 5905500"/>
              <a:gd name="connsiteY34" fmla="*/ 3991610 h 5702300"/>
              <a:gd name="connsiteX35" fmla="*/ 0 w 5905500"/>
              <a:gd name="connsiteY35" fmla="*/ 3364357 h 5702300"/>
              <a:gd name="connsiteX36" fmla="*/ 0 w 5905500"/>
              <a:gd name="connsiteY36" fmla="*/ 2908173 h 5702300"/>
              <a:gd name="connsiteX37" fmla="*/ 0 w 5905500"/>
              <a:gd name="connsiteY37" fmla="*/ 2337943 h 5702300"/>
              <a:gd name="connsiteX38" fmla="*/ 0 w 5905500"/>
              <a:gd name="connsiteY38" fmla="*/ 1767713 h 5702300"/>
              <a:gd name="connsiteX39" fmla="*/ 0 w 5905500"/>
              <a:gd name="connsiteY39" fmla="*/ 1368552 h 5702300"/>
              <a:gd name="connsiteX40" fmla="*/ 0 w 5905500"/>
              <a:gd name="connsiteY40" fmla="*/ 969391 h 5702300"/>
              <a:gd name="connsiteX41" fmla="*/ 0 w 5905500"/>
              <a:gd name="connsiteY41"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05500" h="5702300" fill="none" extrusionOk="0">
                <a:moveTo>
                  <a:pt x="0" y="0"/>
                </a:moveTo>
                <a:cubicBezTo>
                  <a:pt x="126182" y="-42919"/>
                  <a:pt x="382746" y="6939"/>
                  <a:pt x="590550" y="0"/>
                </a:cubicBezTo>
                <a:cubicBezTo>
                  <a:pt x="798354" y="-6939"/>
                  <a:pt x="882246" y="43316"/>
                  <a:pt x="1062990" y="0"/>
                </a:cubicBezTo>
                <a:cubicBezTo>
                  <a:pt x="1243734" y="-43316"/>
                  <a:pt x="1459405" y="34157"/>
                  <a:pt x="1653540" y="0"/>
                </a:cubicBezTo>
                <a:cubicBezTo>
                  <a:pt x="1847675" y="-34157"/>
                  <a:pt x="1931544" y="43093"/>
                  <a:pt x="2125980" y="0"/>
                </a:cubicBezTo>
                <a:cubicBezTo>
                  <a:pt x="2320416" y="-43093"/>
                  <a:pt x="2463559" y="70352"/>
                  <a:pt x="2716530" y="0"/>
                </a:cubicBezTo>
                <a:cubicBezTo>
                  <a:pt x="2969501" y="-70352"/>
                  <a:pt x="3090132" y="484"/>
                  <a:pt x="3248025" y="0"/>
                </a:cubicBezTo>
                <a:cubicBezTo>
                  <a:pt x="3405919" y="-484"/>
                  <a:pt x="3671683" y="28746"/>
                  <a:pt x="3956685" y="0"/>
                </a:cubicBezTo>
                <a:cubicBezTo>
                  <a:pt x="4241687" y="-28746"/>
                  <a:pt x="4416382" y="49788"/>
                  <a:pt x="4606290" y="0"/>
                </a:cubicBezTo>
                <a:cubicBezTo>
                  <a:pt x="4796199" y="-49788"/>
                  <a:pt x="5005654" y="59757"/>
                  <a:pt x="5196840" y="0"/>
                </a:cubicBezTo>
                <a:cubicBezTo>
                  <a:pt x="5388026" y="-59757"/>
                  <a:pt x="5710027" y="17849"/>
                  <a:pt x="5905500" y="0"/>
                </a:cubicBezTo>
                <a:cubicBezTo>
                  <a:pt x="5912682" y="237503"/>
                  <a:pt x="5857105" y="324452"/>
                  <a:pt x="5905500" y="627253"/>
                </a:cubicBezTo>
                <a:cubicBezTo>
                  <a:pt x="5953895" y="930054"/>
                  <a:pt x="5851980" y="904100"/>
                  <a:pt x="5905500" y="1140460"/>
                </a:cubicBezTo>
                <a:cubicBezTo>
                  <a:pt x="5959020" y="1376820"/>
                  <a:pt x="5885767" y="1462896"/>
                  <a:pt x="5905500" y="1653667"/>
                </a:cubicBezTo>
                <a:cubicBezTo>
                  <a:pt x="5925233" y="1844438"/>
                  <a:pt x="5886282" y="1896212"/>
                  <a:pt x="5905500" y="2052828"/>
                </a:cubicBezTo>
                <a:cubicBezTo>
                  <a:pt x="5924718" y="2209444"/>
                  <a:pt x="5856773" y="2357001"/>
                  <a:pt x="5905500" y="2509012"/>
                </a:cubicBezTo>
                <a:cubicBezTo>
                  <a:pt x="5954227" y="2661023"/>
                  <a:pt x="5874779" y="2898704"/>
                  <a:pt x="5905500" y="3022219"/>
                </a:cubicBezTo>
                <a:cubicBezTo>
                  <a:pt x="5936221" y="3145734"/>
                  <a:pt x="5896038" y="3313279"/>
                  <a:pt x="5905500" y="3535426"/>
                </a:cubicBezTo>
                <a:cubicBezTo>
                  <a:pt x="5914962" y="3757573"/>
                  <a:pt x="5861753" y="3798777"/>
                  <a:pt x="5905500" y="4048633"/>
                </a:cubicBezTo>
                <a:cubicBezTo>
                  <a:pt x="5949247" y="4298489"/>
                  <a:pt x="5886008" y="4364659"/>
                  <a:pt x="5905500" y="4504817"/>
                </a:cubicBezTo>
                <a:cubicBezTo>
                  <a:pt x="5924992" y="4644975"/>
                  <a:pt x="5889568" y="4821523"/>
                  <a:pt x="5905500" y="4903978"/>
                </a:cubicBezTo>
                <a:cubicBezTo>
                  <a:pt x="5921432" y="4986433"/>
                  <a:pt x="5818268" y="5405949"/>
                  <a:pt x="5905500" y="5702300"/>
                </a:cubicBezTo>
                <a:cubicBezTo>
                  <a:pt x="5783136" y="5746206"/>
                  <a:pt x="5439674" y="5684320"/>
                  <a:pt x="5314950" y="5702300"/>
                </a:cubicBezTo>
                <a:cubicBezTo>
                  <a:pt x="5190226" y="5720280"/>
                  <a:pt x="4801892" y="5685874"/>
                  <a:pt x="4606290" y="5702300"/>
                </a:cubicBezTo>
                <a:cubicBezTo>
                  <a:pt x="4410688" y="5718726"/>
                  <a:pt x="4242386" y="5693634"/>
                  <a:pt x="4074795" y="5702300"/>
                </a:cubicBezTo>
                <a:cubicBezTo>
                  <a:pt x="3907204" y="5710966"/>
                  <a:pt x="3611510" y="5681931"/>
                  <a:pt x="3484245" y="5702300"/>
                </a:cubicBezTo>
                <a:cubicBezTo>
                  <a:pt x="3356980" y="5722669"/>
                  <a:pt x="3137872" y="5669118"/>
                  <a:pt x="2952750" y="5702300"/>
                </a:cubicBezTo>
                <a:cubicBezTo>
                  <a:pt x="2767629" y="5735482"/>
                  <a:pt x="2670395" y="5688229"/>
                  <a:pt x="2539365" y="5702300"/>
                </a:cubicBezTo>
                <a:cubicBezTo>
                  <a:pt x="2408335" y="5716371"/>
                  <a:pt x="2226162" y="5693135"/>
                  <a:pt x="1948815" y="5702300"/>
                </a:cubicBezTo>
                <a:cubicBezTo>
                  <a:pt x="1671468" y="5711465"/>
                  <a:pt x="1469874" y="5639563"/>
                  <a:pt x="1299210" y="5702300"/>
                </a:cubicBezTo>
                <a:cubicBezTo>
                  <a:pt x="1128546" y="5765037"/>
                  <a:pt x="1046469" y="5655371"/>
                  <a:pt x="826770" y="5702300"/>
                </a:cubicBezTo>
                <a:cubicBezTo>
                  <a:pt x="607071" y="5749229"/>
                  <a:pt x="360730" y="5617100"/>
                  <a:pt x="0" y="5702300"/>
                </a:cubicBezTo>
                <a:cubicBezTo>
                  <a:pt x="-19951" y="5552027"/>
                  <a:pt x="60574" y="5302347"/>
                  <a:pt x="0" y="5132070"/>
                </a:cubicBezTo>
                <a:cubicBezTo>
                  <a:pt x="-60574" y="4961793"/>
                  <a:pt x="18526" y="4764983"/>
                  <a:pt x="0" y="4504817"/>
                </a:cubicBezTo>
                <a:cubicBezTo>
                  <a:pt x="-18526" y="4244651"/>
                  <a:pt x="25312" y="4194506"/>
                  <a:pt x="0" y="3991610"/>
                </a:cubicBezTo>
                <a:cubicBezTo>
                  <a:pt x="-25312" y="3788714"/>
                  <a:pt x="74202" y="3542543"/>
                  <a:pt x="0" y="3364357"/>
                </a:cubicBezTo>
                <a:cubicBezTo>
                  <a:pt x="-74202" y="3186171"/>
                  <a:pt x="34907" y="3124374"/>
                  <a:pt x="0" y="2908173"/>
                </a:cubicBezTo>
                <a:cubicBezTo>
                  <a:pt x="-34907" y="2691972"/>
                  <a:pt x="59075" y="2495490"/>
                  <a:pt x="0" y="2337943"/>
                </a:cubicBezTo>
                <a:cubicBezTo>
                  <a:pt x="-59075" y="2180396"/>
                  <a:pt x="318" y="2025665"/>
                  <a:pt x="0" y="1767713"/>
                </a:cubicBezTo>
                <a:cubicBezTo>
                  <a:pt x="-318" y="1509761"/>
                  <a:pt x="28689" y="1500420"/>
                  <a:pt x="0" y="1368552"/>
                </a:cubicBezTo>
                <a:cubicBezTo>
                  <a:pt x="-28689" y="1236684"/>
                  <a:pt x="9828" y="1065008"/>
                  <a:pt x="0" y="969391"/>
                </a:cubicBezTo>
                <a:cubicBezTo>
                  <a:pt x="-9828" y="873774"/>
                  <a:pt x="98690" y="260382"/>
                  <a:pt x="0" y="0"/>
                </a:cubicBezTo>
                <a:close/>
              </a:path>
              <a:path w="5905500" h="5702300" stroke="0" extrusionOk="0">
                <a:moveTo>
                  <a:pt x="0" y="0"/>
                </a:moveTo>
                <a:cubicBezTo>
                  <a:pt x="186700" y="-33799"/>
                  <a:pt x="352915" y="53911"/>
                  <a:pt x="531495" y="0"/>
                </a:cubicBezTo>
                <a:cubicBezTo>
                  <a:pt x="710075" y="-53911"/>
                  <a:pt x="961251" y="47545"/>
                  <a:pt x="1122045" y="0"/>
                </a:cubicBezTo>
                <a:cubicBezTo>
                  <a:pt x="1282839" y="-47545"/>
                  <a:pt x="1434852" y="37529"/>
                  <a:pt x="1594485" y="0"/>
                </a:cubicBezTo>
                <a:cubicBezTo>
                  <a:pt x="1754118" y="-37529"/>
                  <a:pt x="2024589" y="27790"/>
                  <a:pt x="2244090" y="0"/>
                </a:cubicBezTo>
                <a:cubicBezTo>
                  <a:pt x="2463591" y="-27790"/>
                  <a:pt x="2716958" y="28449"/>
                  <a:pt x="2952750" y="0"/>
                </a:cubicBezTo>
                <a:cubicBezTo>
                  <a:pt x="3188542" y="-28449"/>
                  <a:pt x="3202423" y="10013"/>
                  <a:pt x="3366135" y="0"/>
                </a:cubicBezTo>
                <a:cubicBezTo>
                  <a:pt x="3529848" y="-10013"/>
                  <a:pt x="3663059" y="47479"/>
                  <a:pt x="3779520" y="0"/>
                </a:cubicBezTo>
                <a:cubicBezTo>
                  <a:pt x="3895982" y="-47479"/>
                  <a:pt x="4086017" y="52440"/>
                  <a:pt x="4251960" y="0"/>
                </a:cubicBezTo>
                <a:cubicBezTo>
                  <a:pt x="4417903" y="-52440"/>
                  <a:pt x="4692224" y="47279"/>
                  <a:pt x="4960620" y="0"/>
                </a:cubicBezTo>
                <a:cubicBezTo>
                  <a:pt x="5229016" y="-47279"/>
                  <a:pt x="5586155" y="47750"/>
                  <a:pt x="5905500" y="0"/>
                </a:cubicBezTo>
                <a:cubicBezTo>
                  <a:pt x="5944574" y="162966"/>
                  <a:pt x="5854472" y="349762"/>
                  <a:pt x="5905500" y="570230"/>
                </a:cubicBezTo>
                <a:cubicBezTo>
                  <a:pt x="5956528" y="790698"/>
                  <a:pt x="5902576" y="887344"/>
                  <a:pt x="5905500" y="1083437"/>
                </a:cubicBezTo>
                <a:cubicBezTo>
                  <a:pt x="5908424" y="1279530"/>
                  <a:pt x="5849156" y="1355770"/>
                  <a:pt x="5905500" y="1596644"/>
                </a:cubicBezTo>
                <a:cubicBezTo>
                  <a:pt x="5961844" y="1837518"/>
                  <a:pt x="5898811" y="2052551"/>
                  <a:pt x="5905500" y="2223897"/>
                </a:cubicBezTo>
                <a:cubicBezTo>
                  <a:pt x="5912189" y="2395243"/>
                  <a:pt x="5861459" y="2537975"/>
                  <a:pt x="5905500" y="2851150"/>
                </a:cubicBezTo>
                <a:cubicBezTo>
                  <a:pt x="5949541" y="3164325"/>
                  <a:pt x="5888007" y="3196583"/>
                  <a:pt x="5905500" y="3364357"/>
                </a:cubicBezTo>
                <a:cubicBezTo>
                  <a:pt x="5922993" y="3532131"/>
                  <a:pt x="5898749" y="3663097"/>
                  <a:pt x="5905500" y="3877564"/>
                </a:cubicBezTo>
                <a:cubicBezTo>
                  <a:pt x="5912251" y="4092031"/>
                  <a:pt x="5876155" y="4140057"/>
                  <a:pt x="5905500" y="4276725"/>
                </a:cubicBezTo>
                <a:cubicBezTo>
                  <a:pt x="5934845" y="4413393"/>
                  <a:pt x="5886696" y="4596595"/>
                  <a:pt x="5905500" y="4903978"/>
                </a:cubicBezTo>
                <a:cubicBezTo>
                  <a:pt x="5924304" y="5211361"/>
                  <a:pt x="5850705" y="5426524"/>
                  <a:pt x="5905500" y="5702300"/>
                </a:cubicBezTo>
                <a:cubicBezTo>
                  <a:pt x="5704360" y="5714887"/>
                  <a:pt x="5618456" y="5692429"/>
                  <a:pt x="5374005" y="5702300"/>
                </a:cubicBezTo>
                <a:cubicBezTo>
                  <a:pt x="5129554" y="5712171"/>
                  <a:pt x="4913327" y="5627438"/>
                  <a:pt x="4724400" y="5702300"/>
                </a:cubicBezTo>
                <a:cubicBezTo>
                  <a:pt x="4535473" y="5777162"/>
                  <a:pt x="4424069" y="5681188"/>
                  <a:pt x="4133850" y="5702300"/>
                </a:cubicBezTo>
                <a:cubicBezTo>
                  <a:pt x="3843631" y="5723412"/>
                  <a:pt x="3798484" y="5657510"/>
                  <a:pt x="3661410" y="5702300"/>
                </a:cubicBezTo>
                <a:cubicBezTo>
                  <a:pt x="3524336" y="5747090"/>
                  <a:pt x="3326146" y="5689480"/>
                  <a:pt x="3070860" y="5702300"/>
                </a:cubicBezTo>
                <a:cubicBezTo>
                  <a:pt x="2815574" y="5715120"/>
                  <a:pt x="2650593" y="5661661"/>
                  <a:pt x="2539365" y="5702300"/>
                </a:cubicBezTo>
                <a:cubicBezTo>
                  <a:pt x="2428137" y="5742939"/>
                  <a:pt x="2039139" y="5689463"/>
                  <a:pt x="1889760" y="5702300"/>
                </a:cubicBezTo>
                <a:cubicBezTo>
                  <a:pt x="1740382" y="5715137"/>
                  <a:pt x="1344271" y="5637899"/>
                  <a:pt x="1181100" y="5702300"/>
                </a:cubicBezTo>
                <a:cubicBezTo>
                  <a:pt x="1017929" y="5766701"/>
                  <a:pt x="239886" y="5613484"/>
                  <a:pt x="0" y="5702300"/>
                </a:cubicBezTo>
                <a:cubicBezTo>
                  <a:pt x="-52942" y="5574479"/>
                  <a:pt x="13923" y="5304615"/>
                  <a:pt x="0" y="5189093"/>
                </a:cubicBezTo>
                <a:cubicBezTo>
                  <a:pt x="-13923" y="5073571"/>
                  <a:pt x="11159" y="4929236"/>
                  <a:pt x="0" y="4732909"/>
                </a:cubicBezTo>
                <a:cubicBezTo>
                  <a:pt x="-11159" y="4536582"/>
                  <a:pt x="37641" y="4334667"/>
                  <a:pt x="0" y="4219702"/>
                </a:cubicBezTo>
                <a:cubicBezTo>
                  <a:pt x="-37641" y="4104737"/>
                  <a:pt x="66302" y="3735884"/>
                  <a:pt x="0" y="3592449"/>
                </a:cubicBezTo>
                <a:cubicBezTo>
                  <a:pt x="-66302" y="3449014"/>
                  <a:pt x="195" y="3243921"/>
                  <a:pt x="0" y="3022219"/>
                </a:cubicBezTo>
                <a:cubicBezTo>
                  <a:pt x="-195" y="2800517"/>
                  <a:pt x="53981" y="2786963"/>
                  <a:pt x="0" y="2566035"/>
                </a:cubicBezTo>
                <a:cubicBezTo>
                  <a:pt x="-53981" y="2345107"/>
                  <a:pt x="31507" y="2142878"/>
                  <a:pt x="0" y="1995805"/>
                </a:cubicBezTo>
                <a:cubicBezTo>
                  <a:pt x="-31507" y="1848732"/>
                  <a:pt x="32965" y="1688618"/>
                  <a:pt x="0" y="1596644"/>
                </a:cubicBezTo>
                <a:cubicBezTo>
                  <a:pt x="-32965" y="1504670"/>
                  <a:pt x="43999" y="1230538"/>
                  <a:pt x="0" y="1026414"/>
                </a:cubicBezTo>
                <a:cubicBezTo>
                  <a:pt x="-43999" y="822290"/>
                  <a:pt x="3778" y="473528"/>
                  <a:pt x="0" y="0"/>
                </a:cubicBezTo>
                <a:close/>
              </a:path>
            </a:pathLst>
          </a:custGeom>
          <a:ln>
            <a:solidFill>
              <a:schemeClr val="tx1"/>
            </a:solidFill>
            <a:extLst>
              <a:ext uri="{C807C97D-BFC1-408E-A445-0C87EB9F89A2}">
                <ask:lineSketchStyleProps xmlns:ask="http://schemas.microsoft.com/office/drawing/2018/sketchyshapes" sd="1040831335">
                  <a:prstGeom prst="rect">
                    <a:avLst/>
                  </a:prstGeom>
                  <ask:type>
                    <ask:lineSketchScribble/>
                  </ask:type>
                </ask:lineSketchStyleProps>
              </a:ext>
            </a:extLst>
          </a:ln>
        </p:spPr>
      </p:pic>
      <p:pic>
        <p:nvPicPr>
          <p:cNvPr id="12" name="Picture 11">
            <a:extLst>
              <a:ext uri="{FF2B5EF4-FFF2-40B4-BE49-F238E27FC236}">
                <a16:creationId xmlns:a16="http://schemas.microsoft.com/office/drawing/2014/main" id="{E94C2A0F-493B-A0F3-A916-DD3517F7E3F4}"/>
              </a:ext>
            </a:extLst>
          </p:cNvPr>
          <p:cNvPicPr>
            <a:picLocks noChangeAspect="1"/>
          </p:cNvPicPr>
          <p:nvPr/>
        </p:nvPicPr>
        <p:blipFill>
          <a:blip r:embed="rId9"/>
          <a:stretch>
            <a:fillRect/>
          </a:stretch>
        </p:blipFill>
        <p:spPr>
          <a:xfrm rot="304959">
            <a:off x="12223194" y="7697529"/>
            <a:ext cx="6504902" cy="4017734"/>
          </a:xfrm>
          <a:custGeom>
            <a:avLst/>
            <a:gdLst>
              <a:gd name="connsiteX0" fmla="*/ 0 w 6504902"/>
              <a:gd name="connsiteY0" fmla="*/ 0 h 4017734"/>
              <a:gd name="connsiteX1" fmla="*/ 455343 w 6504902"/>
              <a:gd name="connsiteY1" fmla="*/ 0 h 4017734"/>
              <a:gd name="connsiteX2" fmla="*/ 975735 w 6504902"/>
              <a:gd name="connsiteY2" fmla="*/ 0 h 4017734"/>
              <a:gd name="connsiteX3" fmla="*/ 1756324 w 6504902"/>
              <a:gd name="connsiteY3" fmla="*/ 0 h 4017734"/>
              <a:gd name="connsiteX4" fmla="*/ 2276716 w 6504902"/>
              <a:gd name="connsiteY4" fmla="*/ 0 h 4017734"/>
              <a:gd name="connsiteX5" fmla="*/ 3057304 w 6504902"/>
              <a:gd name="connsiteY5" fmla="*/ 0 h 4017734"/>
              <a:gd name="connsiteX6" fmla="*/ 3577696 w 6504902"/>
              <a:gd name="connsiteY6" fmla="*/ 0 h 4017734"/>
              <a:gd name="connsiteX7" fmla="*/ 4098088 w 6504902"/>
              <a:gd name="connsiteY7" fmla="*/ 0 h 4017734"/>
              <a:gd name="connsiteX8" fmla="*/ 4878677 w 6504902"/>
              <a:gd name="connsiteY8" fmla="*/ 0 h 4017734"/>
              <a:gd name="connsiteX9" fmla="*/ 5594216 w 6504902"/>
              <a:gd name="connsiteY9" fmla="*/ 0 h 4017734"/>
              <a:gd name="connsiteX10" fmla="*/ 6504902 w 6504902"/>
              <a:gd name="connsiteY10" fmla="*/ 0 h 4017734"/>
              <a:gd name="connsiteX11" fmla="*/ 6504902 w 6504902"/>
              <a:gd name="connsiteY11" fmla="*/ 709800 h 4017734"/>
              <a:gd name="connsiteX12" fmla="*/ 6504902 w 6504902"/>
              <a:gd name="connsiteY12" fmla="*/ 1379422 h 4017734"/>
              <a:gd name="connsiteX13" fmla="*/ 6504902 w 6504902"/>
              <a:gd name="connsiteY13" fmla="*/ 2049044 h 4017734"/>
              <a:gd name="connsiteX14" fmla="*/ 6504902 w 6504902"/>
              <a:gd name="connsiteY14" fmla="*/ 2678489 h 4017734"/>
              <a:gd name="connsiteX15" fmla="*/ 6504902 w 6504902"/>
              <a:gd name="connsiteY15" fmla="*/ 3388289 h 4017734"/>
              <a:gd name="connsiteX16" fmla="*/ 6504902 w 6504902"/>
              <a:gd name="connsiteY16" fmla="*/ 4017734 h 4017734"/>
              <a:gd name="connsiteX17" fmla="*/ 5919461 w 6504902"/>
              <a:gd name="connsiteY17" fmla="*/ 4017734 h 4017734"/>
              <a:gd name="connsiteX18" fmla="*/ 5334020 w 6504902"/>
              <a:gd name="connsiteY18" fmla="*/ 4017734 h 4017734"/>
              <a:gd name="connsiteX19" fmla="*/ 4683529 w 6504902"/>
              <a:gd name="connsiteY19" fmla="*/ 4017734 h 4017734"/>
              <a:gd name="connsiteX20" fmla="*/ 4163137 w 6504902"/>
              <a:gd name="connsiteY20" fmla="*/ 4017734 h 4017734"/>
              <a:gd name="connsiteX21" fmla="*/ 3642745 w 6504902"/>
              <a:gd name="connsiteY21" fmla="*/ 4017734 h 4017734"/>
              <a:gd name="connsiteX22" fmla="*/ 2862157 w 6504902"/>
              <a:gd name="connsiteY22" fmla="*/ 4017734 h 4017734"/>
              <a:gd name="connsiteX23" fmla="*/ 2211667 w 6504902"/>
              <a:gd name="connsiteY23" fmla="*/ 4017734 h 4017734"/>
              <a:gd name="connsiteX24" fmla="*/ 1561176 w 6504902"/>
              <a:gd name="connsiteY24" fmla="*/ 4017734 h 4017734"/>
              <a:gd name="connsiteX25" fmla="*/ 975735 w 6504902"/>
              <a:gd name="connsiteY25" fmla="*/ 4017734 h 4017734"/>
              <a:gd name="connsiteX26" fmla="*/ 0 w 6504902"/>
              <a:gd name="connsiteY26" fmla="*/ 4017734 h 4017734"/>
              <a:gd name="connsiteX27" fmla="*/ 0 w 6504902"/>
              <a:gd name="connsiteY27" fmla="*/ 3388289 h 4017734"/>
              <a:gd name="connsiteX28" fmla="*/ 0 w 6504902"/>
              <a:gd name="connsiteY28" fmla="*/ 2799021 h 4017734"/>
              <a:gd name="connsiteX29" fmla="*/ 0 w 6504902"/>
              <a:gd name="connsiteY29" fmla="*/ 2209754 h 4017734"/>
              <a:gd name="connsiteX30" fmla="*/ 0 w 6504902"/>
              <a:gd name="connsiteY30" fmla="*/ 1580309 h 4017734"/>
              <a:gd name="connsiteX31" fmla="*/ 0 w 6504902"/>
              <a:gd name="connsiteY31" fmla="*/ 910686 h 4017734"/>
              <a:gd name="connsiteX32" fmla="*/ 0 w 6504902"/>
              <a:gd name="connsiteY32" fmla="*/ 0 h 401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04902" h="4017734" fill="none" extrusionOk="0">
                <a:moveTo>
                  <a:pt x="0" y="0"/>
                </a:moveTo>
                <a:cubicBezTo>
                  <a:pt x="135025" y="8127"/>
                  <a:pt x="235862" y="-7661"/>
                  <a:pt x="455343" y="0"/>
                </a:cubicBezTo>
                <a:cubicBezTo>
                  <a:pt x="674824" y="7661"/>
                  <a:pt x="802041" y="-12813"/>
                  <a:pt x="975735" y="0"/>
                </a:cubicBezTo>
                <a:cubicBezTo>
                  <a:pt x="1149429" y="12813"/>
                  <a:pt x="1490281" y="31473"/>
                  <a:pt x="1756324" y="0"/>
                </a:cubicBezTo>
                <a:cubicBezTo>
                  <a:pt x="2022367" y="-31473"/>
                  <a:pt x="2033390" y="-17914"/>
                  <a:pt x="2276716" y="0"/>
                </a:cubicBezTo>
                <a:cubicBezTo>
                  <a:pt x="2520042" y="17914"/>
                  <a:pt x="2898704" y="-27168"/>
                  <a:pt x="3057304" y="0"/>
                </a:cubicBezTo>
                <a:cubicBezTo>
                  <a:pt x="3215904" y="27168"/>
                  <a:pt x="3459981" y="15050"/>
                  <a:pt x="3577696" y="0"/>
                </a:cubicBezTo>
                <a:cubicBezTo>
                  <a:pt x="3695411" y="-15050"/>
                  <a:pt x="3841220" y="-18573"/>
                  <a:pt x="4098088" y="0"/>
                </a:cubicBezTo>
                <a:cubicBezTo>
                  <a:pt x="4354956" y="18573"/>
                  <a:pt x="4498745" y="-17668"/>
                  <a:pt x="4878677" y="0"/>
                </a:cubicBezTo>
                <a:cubicBezTo>
                  <a:pt x="5258609" y="17668"/>
                  <a:pt x="5258224" y="33298"/>
                  <a:pt x="5594216" y="0"/>
                </a:cubicBezTo>
                <a:cubicBezTo>
                  <a:pt x="5930208" y="-33298"/>
                  <a:pt x="6212978" y="-10884"/>
                  <a:pt x="6504902" y="0"/>
                </a:cubicBezTo>
                <a:cubicBezTo>
                  <a:pt x="6508445" y="154697"/>
                  <a:pt x="6500043" y="454620"/>
                  <a:pt x="6504902" y="709800"/>
                </a:cubicBezTo>
                <a:cubicBezTo>
                  <a:pt x="6509761" y="964980"/>
                  <a:pt x="6511008" y="1150942"/>
                  <a:pt x="6504902" y="1379422"/>
                </a:cubicBezTo>
                <a:cubicBezTo>
                  <a:pt x="6498796" y="1607902"/>
                  <a:pt x="6499596" y="1727783"/>
                  <a:pt x="6504902" y="2049044"/>
                </a:cubicBezTo>
                <a:cubicBezTo>
                  <a:pt x="6510208" y="2370305"/>
                  <a:pt x="6515344" y="2477144"/>
                  <a:pt x="6504902" y="2678489"/>
                </a:cubicBezTo>
                <a:cubicBezTo>
                  <a:pt x="6494460" y="2879834"/>
                  <a:pt x="6497571" y="3142104"/>
                  <a:pt x="6504902" y="3388289"/>
                </a:cubicBezTo>
                <a:cubicBezTo>
                  <a:pt x="6512233" y="3634474"/>
                  <a:pt x="6485311" y="3787116"/>
                  <a:pt x="6504902" y="4017734"/>
                </a:cubicBezTo>
                <a:cubicBezTo>
                  <a:pt x="6370245" y="4001407"/>
                  <a:pt x="6041170" y="3996638"/>
                  <a:pt x="5919461" y="4017734"/>
                </a:cubicBezTo>
                <a:cubicBezTo>
                  <a:pt x="5797752" y="4038830"/>
                  <a:pt x="5486708" y="4004220"/>
                  <a:pt x="5334020" y="4017734"/>
                </a:cubicBezTo>
                <a:cubicBezTo>
                  <a:pt x="5181332" y="4031248"/>
                  <a:pt x="4897878" y="4040351"/>
                  <a:pt x="4683529" y="4017734"/>
                </a:cubicBezTo>
                <a:cubicBezTo>
                  <a:pt x="4469180" y="3995117"/>
                  <a:pt x="4321810" y="4012311"/>
                  <a:pt x="4163137" y="4017734"/>
                </a:cubicBezTo>
                <a:cubicBezTo>
                  <a:pt x="4004464" y="4023157"/>
                  <a:pt x="3795205" y="4028214"/>
                  <a:pt x="3642745" y="4017734"/>
                </a:cubicBezTo>
                <a:cubicBezTo>
                  <a:pt x="3490285" y="4007254"/>
                  <a:pt x="3060518" y="4009224"/>
                  <a:pt x="2862157" y="4017734"/>
                </a:cubicBezTo>
                <a:cubicBezTo>
                  <a:pt x="2663796" y="4026244"/>
                  <a:pt x="2459482" y="4021473"/>
                  <a:pt x="2211667" y="4017734"/>
                </a:cubicBezTo>
                <a:cubicBezTo>
                  <a:pt x="1963852" y="4013996"/>
                  <a:pt x="1742384" y="4015547"/>
                  <a:pt x="1561176" y="4017734"/>
                </a:cubicBezTo>
                <a:cubicBezTo>
                  <a:pt x="1379968" y="4019921"/>
                  <a:pt x="1157607" y="4005611"/>
                  <a:pt x="975735" y="4017734"/>
                </a:cubicBezTo>
                <a:cubicBezTo>
                  <a:pt x="793863" y="4029857"/>
                  <a:pt x="408724" y="4035495"/>
                  <a:pt x="0" y="4017734"/>
                </a:cubicBezTo>
                <a:cubicBezTo>
                  <a:pt x="-14480" y="3769460"/>
                  <a:pt x="-23404" y="3592142"/>
                  <a:pt x="0" y="3388289"/>
                </a:cubicBezTo>
                <a:cubicBezTo>
                  <a:pt x="23404" y="3184437"/>
                  <a:pt x="25165" y="2958751"/>
                  <a:pt x="0" y="2799021"/>
                </a:cubicBezTo>
                <a:cubicBezTo>
                  <a:pt x="-25165" y="2639291"/>
                  <a:pt x="-12349" y="2367627"/>
                  <a:pt x="0" y="2209754"/>
                </a:cubicBezTo>
                <a:cubicBezTo>
                  <a:pt x="12349" y="2051881"/>
                  <a:pt x="19915" y="1859088"/>
                  <a:pt x="0" y="1580309"/>
                </a:cubicBezTo>
                <a:cubicBezTo>
                  <a:pt x="-19915" y="1301531"/>
                  <a:pt x="20363" y="1243784"/>
                  <a:pt x="0" y="910686"/>
                </a:cubicBezTo>
                <a:cubicBezTo>
                  <a:pt x="-20363" y="577588"/>
                  <a:pt x="-41285" y="225382"/>
                  <a:pt x="0" y="0"/>
                </a:cubicBezTo>
                <a:close/>
              </a:path>
              <a:path w="6504902" h="4017734" stroke="0" extrusionOk="0">
                <a:moveTo>
                  <a:pt x="0" y="0"/>
                </a:moveTo>
                <a:cubicBezTo>
                  <a:pt x="186927" y="-12180"/>
                  <a:pt x="297681" y="-22582"/>
                  <a:pt x="585441" y="0"/>
                </a:cubicBezTo>
                <a:cubicBezTo>
                  <a:pt x="873201" y="22582"/>
                  <a:pt x="833278" y="-17584"/>
                  <a:pt x="1040784" y="0"/>
                </a:cubicBezTo>
                <a:cubicBezTo>
                  <a:pt x="1248290" y="17584"/>
                  <a:pt x="1381347" y="-27900"/>
                  <a:pt x="1691275" y="0"/>
                </a:cubicBezTo>
                <a:cubicBezTo>
                  <a:pt x="2001203" y="27900"/>
                  <a:pt x="2124795" y="24795"/>
                  <a:pt x="2406814" y="0"/>
                </a:cubicBezTo>
                <a:cubicBezTo>
                  <a:pt x="2688833" y="-24795"/>
                  <a:pt x="2793212" y="15429"/>
                  <a:pt x="2927206" y="0"/>
                </a:cubicBezTo>
                <a:cubicBezTo>
                  <a:pt x="3061200" y="-15429"/>
                  <a:pt x="3184757" y="-11247"/>
                  <a:pt x="3382549" y="0"/>
                </a:cubicBezTo>
                <a:cubicBezTo>
                  <a:pt x="3580341" y="11247"/>
                  <a:pt x="3683641" y="21812"/>
                  <a:pt x="3967990" y="0"/>
                </a:cubicBezTo>
                <a:cubicBezTo>
                  <a:pt x="4252339" y="-21812"/>
                  <a:pt x="4368849" y="-7418"/>
                  <a:pt x="4488382" y="0"/>
                </a:cubicBezTo>
                <a:cubicBezTo>
                  <a:pt x="4607915" y="7418"/>
                  <a:pt x="4877307" y="-311"/>
                  <a:pt x="5008775" y="0"/>
                </a:cubicBezTo>
                <a:cubicBezTo>
                  <a:pt x="5140243" y="311"/>
                  <a:pt x="5331079" y="17398"/>
                  <a:pt x="5464118" y="0"/>
                </a:cubicBezTo>
                <a:cubicBezTo>
                  <a:pt x="5597157" y="-17398"/>
                  <a:pt x="6248786" y="46492"/>
                  <a:pt x="6504902" y="0"/>
                </a:cubicBezTo>
                <a:cubicBezTo>
                  <a:pt x="6524025" y="199515"/>
                  <a:pt x="6521721" y="401748"/>
                  <a:pt x="6504902" y="629445"/>
                </a:cubicBezTo>
                <a:cubicBezTo>
                  <a:pt x="6488083" y="857142"/>
                  <a:pt x="6480334" y="1068361"/>
                  <a:pt x="6504902" y="1218713"/>
                </a:cubicBezTo>
                <a:cubicBezTo>
                  <a:pt x="6529470" y="1369065"/>
                  <a:pt x="6511452" y="1639540"/>
                  <a:pt x="6504902" y="1848158"/>
                </a:cubicBezTo>
                <a:cubicBezTo>
                  <a:pt x="6498352" y="2056777"/>
                  <a:pt x="6485938" y="2194266"/>
                  <a:pt x="6504902" y="2477603"/>
                </a:cubicBezTo>
                <a:cubicBezTo>
                  <a:pt x="6523866" y="2760941"/>
                  <a:pt x="6517081" y="2785929"/>
                  <a:pt x="6504902" y="3026693"/>
                </a:cubicBezTo>
                <a:cubicBezTo>
                  <a:pt x="6492724" y="3267457"/>
                  <a:pt x="6521849" y="3555271"/>
                  <a:pt x="6504902" y="4017734"/>
                </a:cubicBezTo>
                <a:cubicBezTo>
                  <a:pt x="6247375" y="4024802"/>
                  <a:pt x="6113594" y="4023006"/>
                  <a:pt x="5984510" y="4017734"/>
                </a:cubicBezTo>
                <a:cubicBezTo>
                  <a:pt x="5855426" y="4012462"/>
                  <a:pt x="5543459" y="4053354"/>
                  <a:pt x="5203922" y="4017734"/>
                </a:cubicBezTo>
                <a:cubicBezTo>
                  <a:pt x="4864385" y="3982114"/>
                  <a:pt x="4844561" y="3997783"/>
                  <a:pt x="4748578" y="4017734"/>
                </a:cubicBezTo>
                <a:cubicBezTo>
                  <a:pt x="4652595" y="4037685"/>
                  <a:pt x="4201455" y="4035926"/>
                  <a:pt x="4033039" y="4017734"/>
                </a:cubicBezTo>
                <a:cubicBezTo>
                  <a:pt x="3864623" y="3999542"/>
                  <a:pt x="3579363" y="3987077"/>
                  <a:pt x="3252451" y="4017734"/>
                </a:cubicBezTo>
                <a:cubicBezTo>
                  <a:pt x="2925539" y="4048391"/>
                  <a:pt x="2784172" y="4038953"/>
                  <a:pt x="2601961" y="4017734"/>
                </a:cubicBezTo>
                <a:cubicBezTo>
                  <a:pt x="2419750" y="3996516"/>
                  <a:pt x="2264723" y="4009941"/>
                  <a:pt x="2016520" y="4017734"/>
                </a:cubicBezTo>
                <a:cubicBezTo>
                  <a:pt x="1768317" y="4025527"/>
                  <a:pt x="1745368" y="4000307"/>
                  <a:pt x="1561176" y="4017734"/>
                </a:cubicBezTo>
                <a:cubicBezTo>
                  <a:pt x="1376984" y="4035161"/>
                  <a:pt x="1142073" y="4006444"/>
                  <a:pt x="975735" y="4017734"/>
                </a:cubicBezTo>
                <a:cubicBezTo>
                  <a:pt x="809397" y="4029024"/>
                  <a:pt x="408647" y="3978937"/>
                  <a:pt x="0" y="4017734"/>
                </a:cubicBezTo>
                <a:cubicBezTo>
                  <a:pt x="25453" y="3770780"/>
                  <a:pt x="-14416" y="3658428"/>
                  <a:pt x="0" y="3428466"/>
                </a:cubicBezTo>
                <a:cubicBezTo>
                  <a:pt x="14416" y="3198504"/>
                  <a:pt x="21298" y="2899030"/>
                  <a:pt x="0" y="2758844"/>
                </a:cubicBezTo>
                <a:cubicBezTo>
                  <a:pt x="-21298" y="2618658"/>
                  <a:pt x="31033" y="2422325"/>
                  <a:pt x="0" y="2129399"/>
                </a:cubicBezTo>
                <a:cubicBezTo>
                  <a:pt x="-31033" y="1836474"/>
                  <a:pt x="26276" y="1630129"/>
                  <a:pt x="0" y="1459777"/>
                </a:cubicBezTo>
                <a:cubicBezTo>
                  <a:pt x="-26276" y="1289425"/>
                  <a:pt x="-14720" y="997142"/>
                  <a:pt x="0" y="870509"/>
                </a:cubicBezTo>
                <a:cubicBezTo>
                  <a:pt x="14720" y="743876"/>
                  <a:pt x="-2491" y="191700"/>
                  <a:pt x="0" y="0"/>
                </a:cubicBezTo>
                <a:close/>
              </a:path>
            </a:pathLst>
          </a:custGeom>
          <a:ln>
            <a:solidFill>
              <a:schemeClr val="tx1"/>
            </a:solidFill>
            <a:extLst>
              <a:ext uri="{C807C97D-BFC1-408E-A445-0C87EB9F89A2}">
                <ask:lineSketchStyleProps xmlns:ask="http://schemas.microsoft.com/office/drawing/2018/sketchyshapes" sd="782749469">
                  <a:prstGeom prst="rect">
                    <a:avLst/>
                  </a:prstGeom>
                  <ask:type>
                    <ask:lineSketchFreehand/>
                  </ask:type>
                </ask:lineSketchStyleProps>
              </a:ext>
            </a:extLst>
          </a:ln>
        </p:spPr>
      </p:pic>
      <p:sp>
        <p:nvSpPr>
          <p:cNvPr id="13" name="TextBox 12">
            <a:extLst>
              <a:ext uri="{FF2B5EF4-FFF2-40B4-BE49-F238E27FC236}">
                <a16:creationId xmlns:a16="http://schemas.microsoft.com/office/drawing/2014/main" id="{8035FE6A-A734-E56D-99B5-7445051EE28A}"/>
              </a:ext>
            </a:extLst>
          </p:cNvPr>
          <p:cNvSpPr txBox="1"/>
          <p:nvPr/>
        </p:nvSpPr>
        <p:spPr>
          <a:xfrm>
            <a:off x="1060611" y="3009900"/>
            <a:ext cx="10543550" cy="4889031"/>
          </a:xfrm>
          <a:prstGeom prst="rect">
            <a:avLst/>
          </a:prstGeom>
          <a:noFill/>
        </p:spPr>
        <p:txBody>
          <a:bodyPr wrap="square" rtlCol="0">
            <a:spAutoFit/>
          </a:bodyPr>
          <a:lstStyle/>
          <a:p>
            <a:r>
              <a:rPr lang="en-US" sz="2400" dirty="0">
                <a:solidFill>
                  <a:srgbClr val="102B30"/>
                </a:solidFill>
                <a:latin typeface="Open Sauce Light"/>
              </a:rPr>
              <a:t>Local government schemes include:</a:t>
            </a:r>
          </a:p>
          <a:p>
            <a:endParaRPr lang="en-US" sz="2400" dirty="0">
              <a:solidFill>
                <a:srgbClr val="102B30"/>
              </a:solidFill>
              <a:latin typeface="Open Sauce Light"/>
            </a:endParaRPr>
          </a:p>
          <a:p>
            <a:pPr marL="457200" indent="-457200">
              <a:lnSpc>
                <a:spcPct val="150000"/>
              </a:lnSpc>
              <a:buFont typeface="+mj-lt"/>
              <a:buAutoNum type="arabicPeriod"/>
            </a:pPr>
            <a:r>
              <a:rPr lang="en-US" sz="2400" b="1" dirty="0">
                <a:solidFill>
                  <a:srgbClr val="FF7C64"/>
                </a:solidFill>
                <a:latin typeface="Open Sauce Bold"/>
              </a:rPr>
              <a:t>Ultra Low City Scheme</a:t>
            </a:r>
            <a:endParaRPr lang="en-US" sz="2400" b="1" dirty="0">
              <a:solidFill>
                <a:srgbClr val="102B30"/>
              </a:solidFill>
              <a:latin typeface="Open Sauce Light"/>
            </a:endParaRPr>
          </a:p>
          <a:p>
            <a:pPr>
              <a:lnSpc>
                <a:spcPct val="150000"/>
              </a:lnSpc>
            </a:pPr>
            <a:r>
              <a:rPr lang="en-US" dirty="0">
                <a:solidFill>
                  <a:srgbClr val="102B30"/>
                </a:solidFill>
                <a:latin typeface="Open Sauce Light"/>
              </a:rPr>
              <a:t>Awarded areas including London, Bristol &amp; Milton Keynes £40 mil in 2016 for initiatives to support EV charging</a:t>
            </a:r>
          </a:p>
          <a:p>
            <a:endParaRPr lang="en-US" sz="2400" dirty="0">
              <a:solidFill>
                <a:srgbClr val="102B30"/>
              </a:solidFill>
              <a:latin typeface="Open Sauce Light"/>
            </a:endParaRPr>
          </a:p>
          <a:p>
            <a:pPr marL="457200" indent="-457200">
              <a:lnSpc>
                <a:spcPct val="150000"/>
              </a:lnSpc>
              <a:buFont typeface="+mj-lt"/>
              <a:buAutoNum type="arabicPeriod" startAt="2"/>
            </a:pPr>
            <a:r>
              <a:rPr lang="en-US" sz="2400" b="1" dirty="0">
                <a:solidFill>
                  <a:srgbClr val="FF7C64"/>
                </a:solidFill>
                <a:latin typeface="Open Sauce Bold"/>
              </a:rPr>
              <a:t>Ultra Low Emission Taxi Infrastructure Scheme</a:t>
            </a:r>
            <a:endParaRPr lang="en-US" sz="2400" b="1" dirty="0">
              <a:solidFill>
                <a:srgbClr val="102B30"/>
              </a:solidFill>
              <a:latin typeface="Open Sauce Light"/>
            </a:endParaRPr>
          </a:p>
          <a:p>
            <a:pPr>
              <a:lnSpc>
                <a:spcPct val="150000"/>
              </a:lnSpc>
            </a:pPr>
            <a:r>
              <a:rPr lang="en-US" dirty="0">
                <a:solidFill>
                  <a:srgbClr val="102B30"/>
                </a:solidFill>
                <a:latin typeface="Open Sauce Light"/>
              </a:rPr>
              <a:t>Awarded several local councils funding for implementation of taxi EV charging infrastructure</a:t>
            </a:r>
          </a:p>
          <a:p>
            <a:pPr>
              <a:lnSpc>
                <a:spcPct val="150000"/>
              </a:lnSpc>
            </a:pPr>
            <a:endParaRPr lang="en-US" dirty="0">
              <a:solidFill>
                <a:srgbClr val="102B30"/>
              </a:solidFill>
              <a:latin typeface="Open Sauce Light"/>
            </a:endParaRPr>
          </a:p>
          <a:p>
            <a:pPr marL="457200" indent="-457200">
              <a:lnSpc>
                <a:spcPct val="150000"/>
              </a:lnSpc>
              <a:buFont typeface="+mj-lt"/>
              <a:buAutoNum type="arabicPeriod" startAt="3"/>
            </a:pPr>
            <a:r>
              <a:rPr lang="en-US" sz="2400" b="1" dirty="0">
                <a:solidFill>
                  <a:srgbClr val="FF7C64"/>
                </a:solidFill>
                <a:latin typeface="Open Sauce Bold"/>
              </a:rPr>
              <a:t>On-Street Residential </a:t>
            </a:r>
            <a:r>
              <a:rPr lang="en-US" sz="2400" b="1" dirty="0" err="1">
                <a:solidFill>
                  <a:srgbClr val="FF7C64"/>
                </a:solidFill>
                <a:latin typeface="Open Sauce Bold"/>
              </a:rPr>
              <a:t>Chargepoint</a:t>
            </a:r>
            <a:r>
              <a:rPr lang="en-US" sz="2400" b="1" dirty="0">
                <a:solidFill>
                  <a:srgbClr val="FF7C64"/>
                </a:solidFill>
                <a:latin typeface="Open Sauce Bold"/>
              </a:rPr>
              <a:t> Scheme</a:t>
            </a:r>
            <a:endParaRPr lang="en-US" sz="2400" b="1" dirty="0">
              <a:solidFill>
                <a:srgbClr val="102B30"/>
              </a:solidFill>
              <a:latin typeface="Open Sauce Light"/>
            </a:endParaRPr>
          </a:p>
          <a:p>
            <a:pPr>
              <a:lnSpc>
                <a:spcPct val="150000"/>
              </a:lnSpc>
            </a:pPr>
            <a:r>
              <a:rPr lang="en-US" dirty="0">
                <a:solidFill>
                  <a:srgbClr val="102B30"/>
                </a:solidFill>
                <a:latin typeface="Open Sauce Light"/>
              </a:rPr>
              <a:t>Ongoing funding &amp; advice for local authorities to implement EV stations</a:t>
            </a:r>
          </a:p>
        </p:txBody>
      </p:sp>
      <p:pic>
        <p:nvPicPr>
          <p:cNvPr id="14" name="Picture 13">
            <a:extLst>
              <a:ext uri="{FF2B5EF4-FFF2-40B4-BE49-F238E27FC236}">
                <a16:creationId xmlns:a16="http://schemas.microsoft.com/office/drawing/2014/main" id="{1E1CCC9D-4CF2-D039-A371-6779152C963C}"/>
              </a:ext>
            </a:extLst>
          </p:cNvPr>
          <p:cNvPicPr>
            <a:picLocks noChangeAspect="1"/>
          </p:cNvPicPr>
          <p:nvPr/>
        </p:nvPicPr>
        <p:blipFill>
          <a:blip r:embed="rId10"/>
          <a:stretch>
            <a:fillRect/>
          </a:stretch>
        </p:blipFill>
        <p:spPr>
          <a:xfrm>
            <a:off x="13081843" y="8885288"/>
            <a:ext cx="6501557" cy="1401712"/>
          </a:xfrm>
          <a:custGeom>
            <a:avLst/>
            <a:gdLst>
              <a:gd name="connsiteX0" fmla="*/ 0 w 6501557"/>
              <a:gd name="connsiteY0" fmla="*/ 0 h 1401712"/>
              <a:gd name="connsiteX1" fmla="*/ 715171 w 6501557"/>
              <a:gd name="connsiteY1" fmla="*/ 0 h 1401712"/>
              <a:gd name="connsiteX2" fmla="*/ 1170280 w 6501557"/>
              <a:gd name="connsiteY2" fmla="*/ 0 h 1401712"/>
              <a:gd name="connsiteX3" fmla="*/ 1755420 w 6501557"/>
              <a:gd name="connsiteY3" fmla="*/ 0 h 1401712"/>
              <a:gd name="connsiteX4" fmla="*/ 2535607 w 6501557"/>
              <a:gd name="connsiteY4" fmla="*/ 0 h 1401712"/>
              <a:gd name="connsiteX5" fmla="*/ 3185763 w 6501557"/>
              <a:gd name="connsiteY5" fmla="*/ 0 h 1401712"/>
              <a:gd name="connsiteX6" fmla="*/ 3900934 w 6501557"/>
              <a:gd name="connsiteY6" fmla="*/ 0 h 1401712"/>
              <a:gd name="connsiteX7" fmla="*/ 4486074 w 6501557"/>
              <a:gd name="connsiteY7" fmla="*/ 0 h 1401712"/>
              <a:gd name="connsiteX8" fmla="*/ 5136230 w 6501557"/>
              <a:gd name="connsiteY8" fmla="*/ 0 h 1401712"/>
              <a:gd name="connsiteX9" fmla="*/ 5916417 w 6501557"/>
              <a:gd name="connsiteY9" fmla="*/ 0 h 1401712"/>
              <a:gd name="connsiteX10" fmla="*/ 6501557 w 6501557"/>
              <a:gd name="connsiteY10" fmla="*/ 0 h 1401712"/>
              <a:gd name="connsiteX11" fmla="*/ 6501557 w 6501557"/>
              <a:gd name="connsiteY11" fmla="*/ 481254 h 1401712"/>
              <a:gd name="connsiteX12" fmla="*/ 6501557 w 6501557"/>
              <a:gd name="connsiteY12" fmla="*/ 920458 h 1401712"/>
              <a:gd name="connsiteX13" fmla="*/ 6501557 w 6501557"/>
              <a:gd name="connsiteY13" fmla="*/ 1401712 h 1401712"/>
              <a:gd name="connsiteX14" fmla="*/ 5851401 w 6501557"/>
              <a:gd name="connsiteY14" fmla="*/ 1401712 h 1401712"/>
              <a:gd name="connsiteX15" fmla="*/ 5201246 w 6501557"/>
              <a:gd name="connsiteY15" fmla="*/ 1401712 h 1401712"/>
              <a:gd name="connsiteX16" fmla="*/ 4681121 w 6501557"/>
              <a:gd name="connsiteY16" fmla="*/ 1401712 h 1401712"/>
              <a:gd name="connsiteX17" fmla="*/ 4030965 w 6501557"/>
              <a:gd name="connsiteY17" fmla="*/ 1401712 h 1401712"/>
              <a:gd name="connsiteX18" fmla="*/ 3380810 w 6501557"/>
              <a:gd name="connsiteY18" fmla="*/ 1401712 h 1401712"/>
              <a:gd name="connsiteX19" fmla="*/ 2730654 w 6501557"/>
              <a:gd name="connsiteY19" fmla="*/ 1401712 h 1401712"/>
              <a:gd name="connsiteX20" fmla="*/ 2080498 w 6501557"/>
              <a:gd name="connsiteY20" fmla="*/ 1401712 h 1401712"/>
              <a:gd name="connsiteX21" fmla="*/ 1495358 w 6501557"/>
              <a:gd name="connsiteY21" fmla="*/ 1401712 h 1401712"/>
              <a:gd name="connsiteX22" fmla="*/ 780187 w 6501557"/>
              <a:gd name="connsiteY22" fmla="*/ 1401712 h 1401712"/>
              <a:gd name="connsiteX23" fmla="*/ 0 w 6501557"/>
              <a:gd name="connsiteY23" fmla="*/ 1401712 h 1401712"/>
              <a:gd name="connsiteX24" fmla="*/ 0 w 6501557"/>
              <a:gd name="connsiteY24" fmla="*/ 906440 h 1401712"/>
              <a:gd name="connsiteX25" fmla="*/ 0 w 6501557"/>
              <a:gd name="connsiteY25" fmla="*/ 425186 h 1401712"/>
              <a:gd name="connsiteX26" fmla="*/ 0 w 6501557"/>
              <a:gd name="connsiteY26" fmla="*/ 0 h 140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01557" h="1401712" fill="none" extrusionOk="0">
                <a:moveTo>
                  <a:pt x="0" y="0"/>
                </a:moveTo>
                <a:cubicBezTo>
                  <a:pt x="260450" y="-32598"/>
                  <a:pt x="567029" y="-1352"/>
                  <a:pt x="715171" y="0"/>
                </a:cubicBezTo>
                <a:cubicBezTo>
                  <a:pt x="863313" y="1352"/>
                  <a:pt x="992678" y="248"/>
                  <a:pt x="1170280" y="0"/>
                </a:cubicBezTo>
                <a:cubicBezTo>
                  <a:pt x="1347882" y="-248"/>
                  <a:pt x="1588859" y="-23935"/>
                  <a:pt x="1755420" y="0"/>
                </a:cubicBezTo>
                <a:cubicBezTo>
                  <a:pt x="1921981" y="23935"/>
                  <a:pt x="2252784" y="-33635"/>
                  <a:pt x="2535607" y="0"/>
                </a:cubicBezTo>
                <a:cubicBezTo>
                  <a:pt x="2818430" y="33635"/>
                  <a:pt x="2878476" y="-27614"/>
                  <a:pt x="3185763" y="0"/>
                </a:cubicBezTo>
                <a:cubicBezTo>
                  <a:pt x="3493050" y="27614"/>
                  <a:pt x="3557094" y="23399"/>
                  <a:pt x="3900934" y="0"/>
                </a:cubicBezTo>
                <a:cubicBezTo>
                  <a:pt x="4244774" y="-23399"/>
                  <a:pt x="4253116" y="-15985"/>
                  <a:pt x="4486074" y="0"/>
                </a:cubicBezTo>
                <a:cubicBezTo>
                  <a:pt x="4719032" y="15985"/>
                  <a:pt x="4901898" y="31292"/>
                  <a:pt x="5136230" y="0"/>
                </a:cubicBezTo>
                <a:cubicBezTo>
                  <a:pt x="5370562" y="-31292"/>
                  <a:pt x="5571752" y="10157"/>
                  <a:pt x="5916417" y="0"/>
                </a:cubicBezTo>
                <a:cubicBezTo>
                  <a:pt x="6261082" y="-10157"/>
                  <a:pt x="6372570" y="22382"/>
                  <a:pt x="6501557" y="0"/>
                </a:cubicBezTo>
                <a:cubicBezTo>
                  <a:pt x="6489805" y="153332"/>
                  <a:pt x="6498751" y="375706"/>
                  <a:pt x="6501557" y="481254"/>
                </a:cubicBezTo>
                <a:cubicBezTo>
                  <a:pt x="6504363" y="586802"/>
                  <a:pt x="6508171" y="719094"/>
                  <a:pt x="6501557" y="920458"/>
                </a:cubicBezTo>
                <a:cubicBezTo>
                  <a:pt x="6494943" y="1121822"/>
                  <a:pt x="6495572" y="1161639"/>
                  <a:pt x="6501557" y="1401712"/>
                </a:cubicBezTo>
                <a:cubicBezTo>
                  <a:pt x="6314401" y="1404407"/>
                  <a:pt x="6102875" y="1371707"/>
                  <a:pt x="5851401" y="1401712"/>
                </a:cubicBezTo>
                <a:cubicBezTo>
                  <a:pt x="5599927" y="1431717"/>
                  <a:pt x="5435986" y="1369210"/>
                  <a:pt x="5201246" y="1401712"/>
                </a:cubicBezTo>
                <a:cubicBezTo>
                  <a:pt x="4966506" y="1434214"/>
                  <a:pt x="4870270" y="1378643"/>
                  <a:pt x="4681121" y="1401712"/>
                </a:cubicBezTo>
                <a:cubicBezTo>
                  <a:pt x="4491973" y="1424781"/>
                  <a:pt x="4164082" y="1423012"/>
                  <a:pt x="4030965" y="1401712"/>
                </a:cubicBezTo>
                <a:cubicBezTo>
                  <a:pt x="3897848" y="1380412"/>
                  <a:pt x="3620683" y="1392998"/>
                  <a:pt x="3380810" y="1401712"/>
                </a:cubicBezTo>
                <a:cubicBezTo>
                  <a:pt x="3140938" y="1410426"/>
                  <a:pt x="3007897" y="1393163"/>
                  <a:pt x="2730654" y="1401712"/>
                </a:cubicBezTo>
                <a:cubicBezTo>
                  <a:pt x="2453411" y="1410261"/>
                  <a:pt x="2392905" y="1430276"/>
                  <a:pt x="2080498" y="1401712"/>
                </a:cubicBezTo>
                <a:cubicBezTo>
                  <a:pt x="1768091" y="1373148"/>
                  <a:pt x="1697966" y="1391595"/>
                  <a:pt x="1495358" y="1401712"/>
                </a:cubicBezTo>
                <a:cubicBezTo>
                  <a:pt x="1292750" y="1411829"/>
                  <a:pt x="936426" y="1379445"/>
                  <a:pt x="780187" y="1401712"/>
                </a:cubicBezTo>
                <a:cubicBezTo>
                  <a:pt x="623948" y="1423979"/>
                  <a:pt x="307526" y="1429880"/>
                  <a:pt x="0" y="1401712"/>
                </a:cubicBezTo>
                <a:cubicBezTo>
                  <a:pt x="-6054" y="1243554"/>
                  <a:pt x="-23903" y="1023809"/>
                  <a:pt x="0" y="906440"/>
                </a:cubicBezTo>
                <a:cubicBezTo>
                  <a:pt x="23903" y="789071"/>
                  <a:pt x="3414" y="571987"/>
                  <a:pt x="0" y="425186"/>
                </a:cubicBezTo>
                <a:cubicBezTo>
                  <a:pt x="-3414" y="278385"/>
                  <a:pt x="-6411" y="209625"/>
                  <a:pt x="0" y="0"/>
                </a:cubicBezTo>
                <a:close/>
              </a:path>
              <a:path w="6501557" h="1401712" stroke="0" extrusionOk="0">
                <a:moveTo>
                  <a:pt x="0" y="0"/>
                </a:moveTo>
                <a:cubicBezTo>
                  <a:pt x="281572" y="15608"/>
                  <a:pt x="307665" y="10186"/>
                  <a:pt x="585140" y="0"/>
                </a:cubicBezTo>
                <a:cubicBezTo>
                  <a:pt x="862615" y="-10186"/>
                  <a:pt x="916708" y="-10715"/>
                  <a:pt x="1040249" y="0"/>
                </a:cubicBezTo>
                <a:cubicBezTo>
                  <a:pt x="1163790" y="10715"/>
                  <a:pt x="1646366" y="15700"/>
                  <a:pt x="1820436" y="0"/>
                </a:cubicBezTo>
                <a:cubicBezTo>
                  <a:pt x="1994506" y="-15700"/>
                  <a:pt x="2205353" y="11008"/>
                  <a:pt x="2405576" y="0"/>
                </a:cubicBezTo>
                <a:cubicBezTo>
                  <a:pt x="2605799" y="-11008"/>
                  <a:pt x="2766492" y="-28352"/>
                  <a:pt x="2990716" y="0"/>
                </a:cubicBezTo>
                <a:cubicBezTo>
                  <a:pt x="3214940" y="28352"/>
                  <a:pt x="3483218" y="20502"/>
                  <a:pt x="3770903" y="0"/>
                </a:cubicBezTo>
                <a:cubicBezTo>
                  <a:pt x="4058588" y="-20502"/>
                  <a:pt x="4177243" y="22958"/>
                  <a:pt x="4291028" y="0"/>
                </a:cubicBezTo>
                <a:cubicBezTo>
                  <a:pt x="4404814" y="-22958"/>
                  <a:pt x="4862899" y="24349"/>
                  <a:pt x="5071214" y="0"/>
                </a:cubicBezTo>
                <a:cubicBezTo>
                  <a:pt x="5279529" y="-24349"/>
                  <a:pt x="5605950" y="25881"/>
                  <a:pt x="5851401" y="0"/>
                </a:cubicBezTo>
                <a:cubicBezTo>
                  <a:pt x="6096852" y="-25881"/>
                  <a:pt x="6285501" y="16045"/>
                  <a:pt x="6501557" y="0"/>
                </a:cubicBezTo>
                <a:cubicBezTo>
                  <a:pt x="6514775" y="216616"/>
                  <a:pt x="6517606" y="342995"/>
                  <a:pt x="6501557" y="495272"/>
                </a:cubicBezTo>
                <a:cubicBezTo>
                  <a:pt x="6485508" y="647549"/>
                  <a:pt x="6488139" y="777761"/>
                  <a:pt x="6501557" y="976526"/>
                </a:cubicBezTo>
                <a:cubicBezTo>
                  <a:pt x="6514975" y="1175291"/>
                  <a:pt x="6506486" y="1253753"/>
                  <a:pt x="6501557" y="1401712"/>
                </a:cubicBezTo>
                <a:cubicBezTo>
                  <a:pt x="6192321" y="1394467"/>
                  <a:pt x="6153865" y="1394204"/>
                  <a:pt x="5851401" y="1401712"/>
                </a:cubicBezTo>
                <a:cubicBezTo>
                  <a:pt x="5548937" y="1409220"/>
                  <a:pt x="5488086" y="1423466"/>
                  <a:pt x="5331277" y="1401712"/>
                </a:cubicBezTo>
                <a:cubicBezTo>
                  <a:pt x="5174468" y="1379958"/>
                  <a:pt x="4939000" y="1398997"/>
                  <a:pt x="4681121" y="1401712"/>
                </a:cubicBezTo>
                <a:cubicBezTo>
                  <a:pt x="4423242" y="1404427"/>
                  <a:pt x="4065318" y="1397696"/>
                  <a:pt x="3900934" y="1401712"/>
                </a:cubicBezTo>
                <a:cubicBezTo>
                  <a:pt x="3736550" y="1405728"/>
                  <a:pt x="3553732" y="1393910"/>
                  <a:pt x="3250779" y="1401712"/>
                </a:cubicBezTo>
                <a:cubicBezTo>
                  <a:pt x="2947826" y="1409514"/>
                  <a:pt x="2972171" y="1388978"/>
                  <a:pt x="2795670" y="1401712"/>
                </a:cubicBezTo>
                <a:cubicBezTo>
                  <a:pt x="2619169" y="1414446"/>
                  <a:pt x="2431321" y="1404035"/>
                  <a:pt x="2275545" y="1401712"/>
                </a:cubicBezTo>
                <a:cubicBezTo>
                  <a:pt x="2119769" y="1399389"/>
                  <a:pt x="1665653" y="1421582"/>
                  <a:pt x="1495358" y="1401712"/>
                </a:cubicBezTo>
                <a:cubicBezTo>
                  <a:pt x="1325063" y="1381842"/>
                  <a:pt x="1014103" y="1395418"/>
                  <a:pt x="845202" y="1401712"/>
                </a:cubicBezTo>
                <a:cubicBezTo>
                  <a:pt x="676301" y="1408006"/>
                  <a:pt x="291270" y="1404960"/>
                  <a:pt x="0" y="1401712"/>
                </a:cubicBezTo>
                <a:cubicBezTo>
                  <a:pt x="-5234" y="1173699"/>
                  <a:pt x="11053" y="1028828"/>
                  <a:pt x="0" y="934475"/>
                </a:cubicBezTo>
                <a:cubicBezTo>
                  <a:pt x="-11053" y="840122"/>
                  <a:pt x="3449" y="715236"/>
                  <a:pt x="0" y="509289"/>
                </a:cubicBezTo>
                <a:cubicBezTo>
                  <a:pt x="-3449" y="303342"/>
                  <a:pt x="7874" y="237226"/>
                  <a:pt x="0" y="0"/>
                </a:cubicBezTo>
                <a:close/>
              </a:path>
            </a:pathLst>
          </a:custGeom>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2531971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1017" y="1209675"/>
            <a:ext cx="9525984" cy="1139351"/>
          </a:xfrm>
          <a:prstGeom prst="rect">
            <a:avLst/>
          </a:prstGeom>
        </p:spPr>
        <p:txBody>
          <a:bodyPr wrap="square" lIns="0" tIns="0" rIns="0" bIns="0" rtlCol="0" anchor="t">
            <a:spAutoFit/>
          </a:bodyPr>
          <a:lstStyle/>
          <a:p>
            <a:pPr algn="ctr">
              <a:lnSpc>
                <a:spcPts val="9359"/>
              </a:lnSpc>
            </a:pPr>
            <a:r>
              <a:rPr lang="en-US" sz="6600" dirty="0">
                <a:solidFill>
                  <a:srgbClr val="102B30"/>
                </a:solidFill>
                <a:latin typeface="Archivo Narrow"/>
              </a:rPr>
              <a:t>Impact of local government</a:t>
            </a:r>
            <a:endParaRPr lang="en-US" sz="6600" dirty="0">
              <a:solidFill>
                <a:srgbClr val="FF7C64"/>
              </a:solidFill>
              <a:latin typeface="Archivo Narrow"/>
            </a:endParaRPr>
          </a:p>
        </p:txBody>
      </p:sp>
      <p:sp>
        <p:nvSpPr>
          <p:cNvPr id="13" name="TextBox 12">
            <a:extLst>
              <a:ext uri="{FF2B5EF4-FFF2-40B4-BE49-F238E27FC236}">
                <a16:creationId xmlns:a16="http://schemas.microsoft.com/office/drawing/2014/main" id="{8035FE6A-A734-E56D-99B5-7445051EE28A}"/>
              </a:ext>
            </a:extLst>
          </p:cNvPr>
          <p:cNvSpPr txBox="1"/>
          <p:nvPr/>
        </p:nvSpPr>
        <p:spPr>
          <a:xfrm>
            <a:off x="1060611" y="3009900"/>
            <a:ext cx="10543550" cy="6601807"/>
          </a:xfrm>
          <a:prstGeom prst="rect">
            <a:avLst/>
          </a:prstGeom>
          <a:noFill/>
        </p:spPr>
        <p:txBody>
          <a:bodyPr wrap="square" rtlCol="0">
            <a:spAutoFit/>
          </a:bodyPr>
          <a:lstStyle/>
          <a:p>
            <a:pPr>
              <a:lnSpc>
                <a:spcPct val="150000"/>
              </a:lnSpc>
            </a:pPr>
            <a:r>
              <a:rPr lang="en-US" sz="2400" b="1" dirty="0">
                <a:solidFill>
                  <a:srgbClr val="FF7C64"/>
                </a:solidFill>
                <a:latin typeface="Open Sauce Bold"/>
              </a:rPr>
              <a:t>Go ultra low city scheme winners included:</a:t>
            </a:r>
            <a:endParaRPr lang="en-US" sz="2400" b="1" dirty="0">
              <a:solidFill>
                <a:srgbClr val="102B30"/>
              </a:solidFill>
              <a:latin typeface="Open Sauce Light"/>
            </a:endParaRPr>
          </a:p>
          <a:p>
            <a:pPr marL="800100" lvl="1" indent="-342900">
              <a:lnSpc>
                <a:spcPct val="150000"/>
              </a:lnSpc>
              <a:buFont typeface="Arial" panose="020B0604020202020204" pitchFamily="34" charset="0"/>
              <a:buChar char="•"/>
            </a:pPr>
            <a:r>
              <a:rPr lang="en-US" dirty="0">
                <a:solidFill>
                  <a:srgbClr val="102B30"/>
                </a:solidFill>
                <a:latin typeface="Open Sauce Light"/>
              </a:rPr>
              <a:t>London &amp; greater London</a:t>
            </a:r>
          </a:p>
          <a:p>
            <a:pPr marL="800100" lvl="1" indent="-342900">
              <a:lnSpc>
                <a:spcPct val="150000"/>
              </a:lnSpc>
              <a:buFont typeface="Arial" panose="020B0604020202020204" pitchFamily="34" charset="0"/>
              <a:buChar char="•"/>
            </a:pPr>
            <a:r>
              <a:rPr lang="en-US" dirty="0">
                <a:solidFill>
                  <a:srgbClr val="102B30"/>
                </a:solidFill>
                <a:latin typeface="Open Sauce Light"/>
              </a:rPr>
              <a:t>Milton Keynes</a:t>
            </a:r>
          </a:p>
          <a:p>
            <a:pPr marL="800100" lvl="1" indent="-342900">
              <a:lnSpc>
                <a:spcPct val="150000"/>
              </a:lnSpc>
              <a:buFont typeface="Arial" panose="020B0604020202020204" pitchFamily="34" charset="0"/>
              <a:buChar char="•"/>
            </a:pPr>
            <a:r>
              <a:rPr lang="en-US" dirty="0">
                <a:solidFill>
                  <a:srgbClr val="102B30"/>
                </a:solidFill>
                <a:latin typeface="Open Sauce Light"/>
              </a:rPr>
              <a:t>Nottinghamshire</a:t>
            </a:r>
          </a:p>
          <a:p>
            <a:pPr marL="800100" lvl="1" indent="-342900">
              <a:lnSpc>
                <a:spcPct val="150000"/>
              </a:lnSpc>
              <a:buFont typeface="Arial" panose="020B0604020202020204" pitchFamily="34" charset="0"/>
              <a:buChar char="•"/>
            </a:pPr>
            <a:r>
              <a:rPr lang="en-US" dirty="0">
                <a:solidFill>
                  <a:srgbClr val="102B30"/>
                </a:solidFill>
                <a:latin typeface="Open Sauce Light"/>
              </a:rPr>
              <a:t>Bristol</a:t>
            </a:r>
          </a:p>
          <a:p>
            <a:pPr marL="800100" lvl="1" indent="-342900">
              <a:lnSpc>
                <a:spcPct val="150000"/>
              </a:lnSpc>
              <a:buFont typeface="Arial" panose="020B0604020202020204" pitchFamily="34" charset="0"/>
              <a:buChar char="•"/>
            </a:pPr>
            <a:r>
              <a:rPr lang="en-US" dirty="0">
                <a:solidFill>
                  <a:srgbClr val="102B30"/>
                </a:solidFill>
                <a:latin typeface="Open Sauce Light"/>
              </a:rPr>
              <a:t>Oxford</a:t>
            </a:r>
          </a:p>
          <a:p>
            <a:pPr>
              <a:lnSpc>
                <a:spcPct val="150000"/>
              </a:lnSpc>
            </a:pPr>
            <a:endParaRPr lang="en-US" sz="2400" dirty="0">
              <a:solidFill>
                <a:srgbClr val="102B30"/>
              </a:solidFill>
              <a:latin typeface="Open Sauce Light"/>
            </a:endParaRPr>
          </a:p>
          <a:p>
            <a:pPr>
              <a:lnSpc>
                <a:spcPct val="150000"/>
              </a:lnSpc>
            </a:pPr>
            <a:r>
              <a:rPr lang="en-US" sz="2400" b="1" dirty="0">
                <a:solidFill>
                  <a:srgbClr val="FF7C64"/>
                </a:solidFill>
                <a:latin typeface="Open Sauce Bold"/>
              </a:rPr>
              <a:t>Ultra Low Emission Taxi Infrastructure Scheme winners included:</a:t>
            </a:r>
            <a:endParaRPr lang="en-US" sz="2400" b="1" dirty="0">
              <a:solidFill>
                <a:srgbClr val="102B30"/>
              </a:solidFill>
              <a:latin typeface="Open Sauce Light"/>
            </a:endParaRPr>
          </a:p>
          <a:p>
            <a:pPr marL="800100" lvl="1" indent="-342900">
              <a:lnSpc>
                <a:spcPct val="150000"/>
              </a:lnSpc>
              <a:buFont typeface="Arial" panose="020B0604020202020204" pitchFamily="34" charset="0"/>
              <a:buChar char="•"/>
            </a:pPr>
            <a:r>
              <a:rPr lang="en-US" dirty="0">
                <a:solidFill>
                  <a:srgbClr val="102B30"/>
                </a:solidFill>
                <a:latin typeface="Open Sauce Light"/>
              </a:rPr>
              <a:t>Brighton and Hove City Council</a:t>
            </a:r>
          </a:p>
          <a:p>
            <a:pPr marL="800100" lvl="1" indent="-342900">
              <a:lnSpc>
                <a:spcPct val="150000"/>
              </a:lnSpc>
              <a:buFont typeface="Arial" panose="020B0604020202020204" pitchFamily="34" charset="0"/>
              <a:buChar char="•"/>
            </a:pPr>
            <a:r>
              <a:rPr lang="en-US" dirty="0">
                <a:solidFill>
                  <a:srgbClr val="102B30"/>
                </a:solidFill>
                <a:latin typeface="Open Sauce Light"/>
              </a:rPr>
              <a:t>Bristol City Council</a:t>
            </a:r>
          </a:p>
          <a:p>
            <a:pPr marL="800100" lvl="1" indent="-342900">
              <a:lnSpc>
                <a:spcPct val="150000"/>
              </a:lnSpc>
              <a:buFont typeface="Arial" panose="020B0604020202020204" pitchFamily="34" charset="0"/>
              <a:buChar char="•"/>
            </a:pPr>
            <a:r>
              <a:rPr lang="en-US" dirty="0">
                <a:solidFill>
                  <a:srgbClr val="102B30"/>
                </a:solidFill>
                <a:latin typeface="Open Sauce Light"/>
              </a:rPr>
              <a:t>Newcastle Borough Council</a:t>
            </a:r>
          </a:p>
          <a:p>
            <a:pPr marL="800100" lvl="1" indent="-342900">
              <a:lnSpc>
                <a:spcPct val="150000"/>
              </a:lnSpc>
              <a:buFont typeface="Arial" panose="020B0604020202020204" pitchFamily="34" charset="0"/>
              <a:buChar char="•"/>
            </a:pPr>
            <a:r>
              <a:rPr lang="en-US" dirty="0">
                <a:solidFill>
                  <a:srgbClr val="102B30"/>
                </a:solidFill>
                <a:latin typeface="Open Sauce Light"/>
              </a:rPr>
              <a:t>Coventry City Council</a:t>
            </a:r>
          </a:p>
          <a:p>
            <a:endParaRPr lang="en-US" sz="2400" dirty="0">
              <a:solidFill>
                <a:srgbClr val="102B30"/>
              </a:solidFill>
              <a:latin typeface="Open Sauce Light"/>
            </a:endParaRPr>
          </a:p>
          <a:p>
            <a:endParaRPr lang="en-US" sz="2400" dirty="0">
              <a:solidFill>
                <a:srgbClr val="102B30"/>
              </a:solidFill>
              <a:latin typeface="Open Sauce Light"/>
            </a:endParaRPr>
          </a:p>
          <a:p>
            <a:endParaRPr lang="en-US" sz="2400" dirty="0">
              <a:solidFill>
                <a:srgbClr val="102B30"/>
              </a:solidFill>
              <a:latin typeface="Open Sauce Light"/>
            </a:endParaRPr>
          </a:p>
        </p:txBody>
      </p:sp>
      <p:pic>
        <p:nvPicPr>
          <p:cNvPr id="3" name="Picture 2">
            <a:extLst>
              <a:ext uri="{FF2B5EF4-FFF2-40B4-BE49-F238E27FC236}">
                <a16:creationId xmlns:a16="http://schemas.microsoft.com/office/drawing/2014/main" id="{EBBDAF5A-A8B9-B47A-F081-0280EEAB33A0}"/>
              </a:ext>
            </a:extLst>
          </p:cNvPr>
          <p:cNvPicPr>
            <a:picLocks noChangeAspect="1"/>
          </p:cNvPicPr>
          <p:nvPr/>
        </p:nvPicPr>
        <p:blipFill>
          <a:blip r:embed="rId3"/>
          <a:stretch>
            <a:fillRect/>
          </a:stretch>
        </p:blipFill>
        <p:spPr>
          <a:xfrm>
            <a:off x="11125200" y="0"/>
            <a:ext cx="3204767" cy="6133627"/>
          </a:xfrm>
          <a:prstGeom prst="rect">
            <a:avLst/>
          </a:prstGeom>
        </p:spPr>
      </p:pic>
      <p:pic>
        <p:nvPicPr>
          <p:cNvPr id="4" name="Picture 3">
            <a:extLst>
              <a:ext uri="{FF2B5EF4-FFF2-40B4-BE49-F238E27FC236}">
                <a16:creationId xmlns:a16="http://schemas.microsoft.com/office/drawing/2014/main" id="{229DAB17-D6FC-5F2C-9EA3-ABCE1DB3B423}"/>
              </a:ext>
            </a:extLst>
          </p:cNvPr>
          <p:cNvPicPr>
            <a:picLocks noChangeAspect="1"/>
          </p:cNvPicPr>
          <p:nvPr/>
        </p:nvPicPr>
        <p:blipFill>
          <a:blip r:embed="rId4"/>
          <a:stretch>
            <a:fillRect/>
          </a:stretch>
        </p:blipFill>
        <p:spPr>
          <a:xfrm>
            <a:off x="14500196" y="4170218"/>
            <a:ext cx="3691532" cy="6116782"/>
          </a:xfrm>
          <a:prstGeom prst="rect">
            <a:avLst/>
          </a:prstGeom>
        </p:spPr>
      </p:pic>
      <p:pic>
        <p:nvPicPr>
          <p:cNvPr id="24" name="Picture 10">
            <a:extLst>
              <a:ext uri="{FF2B5EF4-FFF2-40B4-BE49-F238E27FC236}">
                <a16:creationId xmlns:a16="http://schemas.microsoft.com/office/drawing/2014/main" id="{3C9D8112-194F-F166-C791-01C5BAAF02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25543">
            <a:off x="10495006" y="7082591"/>
            <a:ext cx="3478522" cy="901118"/>
          </a:xfrm>
          <a:prstGeom prst="rect">
            <a:avLst/>
          </a:prstGeom>
        </p:spPr>
      </p:pic>
      <p:pic>
        <p:nvPicPr>
          <p:cNvPr id="28" name="Picture 10">
            <a:extLst>
              <a:ext uri="{FF2B5EF4-FFF2-40B4-BE49-F238E27FC236}">
                <a16:creationId xmlns:a16="http://schemas.microsoft.com/office/drawing/2014/main" id="{45F02DE5-B870-23ED-F16F-74AFA74AA9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832751">
            <a:off x="7916229" y="2751740"/>
            <a:ext cx="2588061" cy="901118"/>
          </a:xfrm>
          <a:prstGeom prst="rect">
            <a:avLst/>
          </a:prstGeom>
        </p:spPr>
      </p:pic>
    </p:spTree>
    <p:extLst>
      <p:ext uri="{BB962C8B-B14F-4D97-AF65-F5344CB8AC3E}">
        <p14:creationId xmlns:p14="http://schemas.microsoft.com/office/powerpoint/2010/main" val="137706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
            <a:extLst>
              <a:ext uri="{FF2B5EF4-FFF2-40B4-BE49-F238E27FC236}">
                <a16:creationId xmlns:a16="http://schemas.microsoft.com/office/drawing/2014/main" id="{CEAAEE0F-DFD1-57C4-60D8-E90DD67FE963}"/>
              </a:ext>
            </a:extLst>
          </p:cNvPr>
          <p:cNvSpPr txBox="1"/>
          <p:nvPr/>
        </p:nvSpPr>
        <p:spPr>
          <a:xfrm>
            <a:off x="952500" y="3771900"/>
            <a:ext cx="9372600" cy="1551963"/>
          </a:xfrm>
          <a:prstGeom prst="rect">
            <a:avLst/>
          </a:prstGeom>
        </p:spPr>
        <p:txBody>
          <a:bodyPr wrap="square" lIns="0" tIns="0" rIns="0" bIns="0" rtlCol="0" anchor="t">
            <a:spAutoFit/>
          </a:bodyPr>
          <a:lstStyle/>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518160" lvl="1" indent="-259080">
              <a:lnSpc>
                <a:spcPts val="4224"/>
              </a:lnSpc>
              <a:buFont typeface="Arial"/>
              <a:buChar char="•"/>
            </a:pPr>
            <a:endParaRPr lang="en-US" sz="2400" dirty="0">
              <a:solidFill>
                <a:srgbClr val="102B30"/>
              </a:solidFill>
              <a:latin typeface="Open Sauce Light"/>
            </a:endParaRPr>
          </a:p>
        </p:txBody>
      </p:sp>
      <p:sp>
        <p:nvSpPr>
          <p:cNvPr id="14" name="TextBox 5">
            <a:extLst>
              <a:ext uri="{FF2B5EF4-FFF2-40B4-BE49-F238E27FC236}">
                <a16:creationId xmlns:a16="http://schemas.microsoft.com/office/drawing/2014/main" id="{8AF9E507-A9C4-38ED-FE7A-838AB1C3C9E1}"/>
              </a:ext>
            </a:extLst>
          </p:cNvPr>
          <p:cNvSpPr txBox="1"/>
          <p:nvPr/>
        </p:nvSpPr>
        <p:spPr>
          <a:xfrm>
            <a:off x="361950" y="3694380"/>
            <a:ext cx="5810250" cy="5860835"/>
          </a:xfrm>
          <a:prstGeom prst="rect">
            <a:avLst/>
          </a:prstGeom>
        </p:spPr>
        <p:txBody>
          <a:bodyPr wrap="square" lIns="0" tIns="0" rIns="0" bIns="0" rtlCol="0" anchor="t">
            <a:spAutoFit/>
          </a:bodyPr>
          <a:lstStyle/>
          <a:p>
            <a:pPr marL="601980" lvl="1" indent="-342900">
              <a:lnSpc>
                <a:spcPts val="4224"/>
              </a:lnSpc>
              <a:buFont typeface="Arial" panose="020B0604020202020204" pitchFamily="34" charset="0"/>
              <a:buChar char="•"/>
            </a:pPr>
            <a:r>
              <a:rPr lang="en-US" sz="2400" dirty="0">
                <a:solidFill>
                  <a:srgbClr val="102B30"/>
                </a:solidFill>
                <a:latin typeface="Open Sauce Light"/>
              </a:rPr>
              <a:t>Investigated different combination of variables</a:t>
            </a:r>
          </a:p>
          <a:p>
            <a:pPr marL="259080" lvl="1">
              <a:lnSpc>
                <a:spcPts val="4224"/>
              </a:lnSpc>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Best model: linear regression with ridge regularization </a:t>
            </a:r>
          </a:p>
          <a:p>
            <a:pPr marL="259080" lvl="1">
              <a:lnSpc>
                <a:spcPts val="4224"/>
              </a:lnSpc>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Using only local authorities and urban vs rural:</a:t>
            </a:r>
          </a:p>
          <a:p>
            <a:pPr marL="259080" lvl="1">
              <a:lnSpc>
                <a:spcPts val="4224"/>
              </a:lnSpc>
            </a:pPr>
            <a:r>
              <a:rPr lang="en-US" sz="2400" dirty="0">
                <a:solidFill>
                  <a:srgbClr val="102B30"/>
                </a:solidFill>
                <a:latin typeface="Open Sauce Light"/>
              </a:rPr>
              <a:t>	R</a:t>
            </a:r>
            <a:r>
              <a:rPr lang="en-US" sz="2400" baseline="30000" dirty="0">
                <a:solidFill>
                  <a:srgbClr val="102B30"/>
                </a:solidFill>
                <a:latin typeface="Open Sauce Light"/>
              </a:rPr>
              <a:t>2</a:t>
            </a:r>
            <a:r>
              <a:rPr lang="en-US" sz="2400" dirty="0">
                <a:solidFill>
                  <a:srgbClr val="102B30"/>
                </a:solidFill>
                <a:latin typeface="Open Sauce Light"/>
              </a:rPr>
              <a:t> score = </a:t>
            </a:r>
            <a:r>
              <a:rPr lang="en-US" sz="2400" b="1" dirty="0">
                <a:solidFill>
                  <a:srgbClr val="102B30"/>
                </a:solidFill>
                <a:latin typeface="Open Sauce Light"/>
              </a:rPr>
              <a:t>0.615</a:t>
            </a: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4" name="Picture 3">
            <a:extLst>
              <a:ext uri="{FF2B5EF4-FFF2-40B4-BE49-F238E27FC236}">
                <a16:creationId xmlns:a16="http://schemas.microsoft.com/office/drawing/2014/main" id="{5038F56B-3B96-3EEA-AF4B-F291646288A8}"/>
              </a:ext>
            </a:extLst>
          </p:cNvPr>
          <p:cNvPicPr>
            <a:picLocks noChangeAspect="1"/>
          </p:cNvPicPr>
          <p:nvPr/>
        </p:nvPicPr>
        <p:blipFill>
          <a:blip r:embed="rId3"/>
          <a:stretch>
            <a:fillRect/>
          </a:stretch>
        </p:blipFill>
        <p:spPr>
          <a:xfrm>
            <a:off x="6179127" y="3755571"/>
            <a:ext cx="11946213" cy="5719928"/>
          </a:xfrm>
          <a:prstGeom prst="rect">
            <a:avLst/>
          </a:prstGeom>
        </p:spPr>
      </p:pic>
      <p:sp>
        <p:nvSpPr>
          <p:cNvPr id="5" name="TextBox 2">
            <a:extLst>
              <a:ext uri="{FF2B5EF4-FFF2-40B4-BE49-F238E27FC236}">
                <a16:creationId xmlns:a16="http://schemas.microsoft.com/office/drawing/2014/main" id="{6962B8CD-488F-26D9-5212-2947FEC371E6}"/>
              </a:ext>
            </a:extLst>
          </p:cNvPr>
          <p:cNvSpPr txBox="1"/>
          <p:nvPr/>
        </p:nvSpPr>
        <p:spPr>
          <a:xfrm>
            <a:off x="761016" y="1209675"/>
            <a:ext cx="16765967" cy="2387577"/>
          </a:xfrm>
          <a:prstGeom prst="rect">
            <a:avLst/>
          </a:prstGeom>
        </p:spPr>
        <p:txBody>
          <a:bodyPr lIns="0" tIns="0" rIns="0" bIns="0" rtlCol="0" anchor="t">
            <a:spAutoFit/>
          </a:bodyPr>
          <a:lstStyle/>
          <a:p>
            <a:pPr algn="ctr">
              <a:lnSpc>
                <a:spcPts val="9359"/>
              </a:lnSpc>
            </a:pPr>
            <a:r>
              <a:rPr lang="en-US" sz="6800" dirty="0">
                <a:solidFill>
                  <a:srgbClr val="FF7C64"/>
                </a:solidFill>
                <a:latin typeface="Archivo Narrow"/>
              </a:rPr>
              <a:t>Can a model accurately predict charging points per area?</a:t>
            </a:r>
          </a:p>
        </p:txBody>
      </p:sp>
    </p:spTree>
    <p:extLst>
      <p:ext uri="{BB962C8B-B14F-4D97-AF65-F5344CB8AC3E}">
        <p14:creationId xmlns:p14="http://schemas.microsoft.com/office/powerpoint/2010/main" val="1914578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
            <a:extLst>
              <a:ext uri="{FF2B5EF4-FFF2-40B4-BE49-F238E27FC236}">
                <a16:creationId xmlns:a16="http://schemas.microsoft.com/office/drawing/2014/main" id="{CEAAEE0F-DFD1-57C4-60D8-E90DD67FE963}"/>
              </a:ext>
            </a:extLst>
          </p:cNvPr>
          <p:cNvSpPr txBox="1"/>
          <p:nvPr/>
        </p:nvSpPr>
        <p:spPr>
          <a:xfrm>
            <a:off x="952500" y="3771900"/>
            <a:ext cx="9372600" cy="1551963"/>
          </a:xfrm>
          <a:prstGeom prst="rect">
            <a:avLst/>
          </a:prstGeom>
        </p:spPr>
        <p:txBody>
          <a:bodyPr wrap="square" lIns="0" tIns="0" rIns="0" bIns="0" rtlCol="0" anchor="t">
            <a:spAutoFit/>
          </a:bodyPr>
          <a:lstStyle/>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2" name="Picture 1">
            <a:extLst>
              <a:ext uri="{FF2B5EF4-FFF2-40B4-BE49-F238E27FC236}">
                <a16:creationId xmlns:a16="http://schemas.microsoft.com/office/drawing/2014/main" id="{5E4E596A-8544-FD31-8DFD-648BE2278735}"/>
              </a:ext>
            </a:extLst>
          </p:cNvPr>
          <p:cNvPicPr>
            <a:picLocks noChangeAspect="1"/>
          </p:cNvPicPr>
          <p:nvPr/>
        </p:nvPicPr>
        <p:blipFill>
          <a:blip r:embed="rId3"/>
          <a:stretch>
            <a:fillRect/>
          </a:stretch>
        </p:blipFill>
        <p:spPr>
          <a:xfrm>
            <a:off x="11348990" y="3238500"/>
            <a:ext cx="5986510" cy="5085718"/>
          </a:xfrm>
          <a:prstGeom prst="rect">
            <a:avLst/>
          </a:prstGeom>
        </p:spPr>
      </p:pic>
      <p:sp>
        <p:nvSpPr>
          <p:cNvPr id="3" name="TextBox 2">
            <a:extLst>
              <a:ext uri="{FF2B5EF4-FFF2-40B4-BE49-F238E27FC236}">
                <a16:creationId xmlns:a16="http://schemas.microsoft.com/office/drawing/2014/main" id="{C6134589-5CF2-1467-5422-5DBCCE3E10E6}"/>
              </a:ext>
            </a:extLst>
          </p:cNvPr>
          <p:cNvSpPr txBox="1"/>
          <p:nvPr/>
        </p:nvSpPr>
        <p:spPr>
          <a:xfrm>
            <a:off x="761016" y="1209675"/>
            <a:ext cx="16765967" cy="1182118"/>
          </a:xfrm>
          <a:prstGeom prst="rect">
            <a:avLst/>
          </a:prstGeom>
        </p:spPr>
        <p:txBody>
          <a:bodyPr lIns="0" tIns="0" rIns="0" bIns="0" rtlCol="0" anchor="t">
            <a:spAutoFit/>
          </a:bodyPr>
          <a:lstStyle/>
          <a:p>
            <a:pPr>
              <a:lnSpc>
                <a:spcPts val="9359"/>
              </a:lnSpc>
            </a:pPr>
            <a:r>
              <a:rPr lang="en-US" sz="7799" dirty="0">
                <a:solidFill>
                  <a:srgbClr val="FF7C64"/>
                </a:solidFill>
                <a:latin typeface="Archivo Narrow"/>
              </a:rPr>
              <a:t>Classification Models</a:t>
            </a:r>
          </a:p>
        </p:txBody>
      </p:sp>
      <p:sp>
        <p:nvSpPr>
          <p:cNvPr id="4" name="TextBox 5">
            <a:extLst>
              <a:ext uri="{FF2B5EF4-FFF2-40B4-BE49-F238E27FC236}">
                <a16:creationId xmlns:a16="http://schemas.microsoft.com/office/drawing/2014/main" id="{8F03C93F-D587-3EC0-45D2-B2A04F5B8F93}"/>
              </a:ext>
            </a:extLst>
          </p:cNvPr>
          <p:cNvSpPr txBox="1"/>
          <p:nvPr/>
        </p:nvSpPr>
        <p:spPr>
          <a:xfrm>
            <a:off x="381000" y="2933700"/>
            <a:ext cx="9144000" cy="9631098"/>
          </a:xfrm>
          <a:prstGeom prst="rect">
            <a:avLst/>
          </a:prstGeom>
        </p:spPr>
        <p:txBody>
          <a:bodyPr wrap="square" lIns="0" tIns="0" rIns="0" bIns="0" rtlCol="0" anchor="t">
            <a:spAutoFit/>
          </a:bodyPr>
          <a:lstStyle/>
          <a:p>
            <a:pPr marL="601980" lvl="1" indent="-342900">
              <a:lnSpc>
                <a:spcPts val="4224"/>
              </a:lnSpc>
              <a:buFont typeface="Arial" panose="020B0604020202020204" pitchFamily="34" charset="0"/>
              <a:buChar char="•"/>
            </a:pPr>
            <a:r>
              <a:rPr lang="en-US" sz="2400" dirty="0">
                <a:solidFill>
                  <a:srgbClr val="102B30"/>
                </a:solidFill>
                <a:latin typeface="Open Sauce Light"/>
              </a:rPr>
              <a:t>Due to the high skew of the target variable, also investigated the results of a classification problem</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Predicting ‘high’ vs ‘low’ number of charging points</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Baseline of 0.5</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Best model was a tuned logistic regression model:</a:t>
            </a:r>
          </a:p>
          <a:p>
            <a:pPr marL="716280" lvl="2">
              <a:lnSpc>
                <a:spcPts val="4224"/>
              </a:lnSpc>
            </a:pPr>
            <a:r>
              <a:rPr lang="en-US" sz="2400" dirty="0">
                <a:solidFill>
                  <a:srgbClr val="102B30"/>
                </a:solidFill>
                <a:latin typeface="Open Sauce Light"/>
              </a:rPr>
              <a:t>Accuracy score: 0.700</a:t>
            </a:r>
          </a:p>
          <a:p>
            <a:pPr marL="716280" lvl="2">
              <a:lnSpc>
                <a:spcPts val="4224"/>
              </a:lnSpc>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Relationship between different variables should be further investigated</a:t>
            </a:r>
          </a:p>
          <a:p>
            <a:pPr marL="716280" lvl="2">
              <a:lnSpc>
                <a:spcPts val="4224"/>
              </a:lnSpc>
            </a:pPr>
            <a:endParaRPr lang="en-US" sz="2400" dirty="0">
              <a:solidFill>
                <a:srgbClr val="102B30"/>
              </a:solidFill>
              <a:latin typeface="Open Sauce Light"/>
            </a:endParaRPr>
          </a:p>
          <a:p>
            <a:pPr marL="716280" lvl="2">
              <a:lnSpc>
                <a:spcPts val="4224"/>
              </a:lnSpc>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spTree>
    <p:extLst>
      <p:ext uri="{BB962C8B-B14F-4D97-AF65-F5344CB8AC3E}">
        <p14:creationId xmlns:p14="http://schemas.microsoft.com/office/powerpoint/2010/main" val="1917566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163826"/>
            <a:ext cx="10222902" cy="8139497"/>
            <a:chOff x="0" y="-9525"/>
            <a:chExt cx="13630536" cy="10852664"/>
          </a:xfrm>
        </p:grpSpPr>
        <p:sp>
          <p:nvSpPr>
            <p:cNvPr id="3" name="TextBox 3"/>
            <p:cNvSpPr txBox="1"/>
            <p:nvPr/>
          </p:nvSpPr>
          <p:spPr>
            <a:xfrm>
              <a:off x="0" y="-9525"/>
              <a:ext cx="13630536" cy="1584325"/>
            </a:xfrm>
            <a:prstGeom prst="rect">
              <a:avLst/>
            </a:prstGeom>
          </p:spPr>
          <p:txBody>
            <a:bodyPr lIns="0" tIns="0" rIns="0" bIns="0" rtlCol="0" anchor="t">
              <a:spAutoFit/>
            </a:bodyPr>
            <a:lstStyle/>
            <a:p>
              <a:pPr>
                <a:lnSpc>
                  <a:spcPts val="9359"/>
                </a:lnSpc>
              </a:pPr>
              <a:r>
                <a:rPr lang="en-US" sz="7799">
                  <a:solidFill>
                    <a:srgbClr val="102B30"/>
                  </a:solidFill>
                  <a:latin typeface="Archivo Narrow"/>
                </a:rPr>
                <a:t>Initial hypothesis</a:t>
              </a:r>
            </a:p>
          </p:txBody>
        </p:sp>
        <p:sp>
          <p:nvSpPr>
            <p:cNvPr id="4" name="TextBox 4"/>
            <p:cNvSpPr txBox="1"/>
            <p:nvPr/>
          </p:nvSpPr>
          <p:spPr>
            <a:xfrm>
              <a:off x="0" y="2162175"/>
              <a:ext cx="12638233" cy="1838325"/>
            </a:xfrm>
            <a:prstGeom prst="rect">
              <a:avLst/>
            </a:prstGeom>
          </p:spPr>
          <p:txBody>
            <a:bodyPr lIns="0" tIns="0" rIns="0" bIns="0" rtlCol="0" anchor="t">
              <a:spAutoFit/>
            </a:bodyPr>
            <a:lstStyle/>
            <a:p>
              <a:pPr>
                <a:lnSpc>
                  <a:spcPts val="3600"/>
                </a:lnSpc>
              </a:pPr>
              <a:r>
                <a:rPr lang="en-US" sz="3000" dirty="0">
                  <a:solidFill>
                    <a:srgbClr val="FF7C64"/>
                  </a:solidFill>
                  <a:latin typeface="Open Sauce Bold"/>
                </a:rPr>
                <a:t>‘The number of EV charging points within a specific location can be determined by the relative traffic flow around that area’</a:t>
              </a:r>
            </a:p>
          </p:txBody>
        </p:sp>
        <p:sp>
          <p:nvSpPr>
            <p:cNvPr id="5" name="TextBox 5"/>
            <p:cNvSpPr txBox="1"/>
            <p:nvPr/>
          </p:nvSpPr>
          <p:spPr>
            <a:xfrm>
              <a:off x="0" y="4464982"/>
              <a:ext cx="12638233" cy="6378157"/>
            </a:xfrm>
            <a:prstGeom prst="rect">
              <a:avLst/>
            </a:prstGeom>
          </p:spPr>
          <p:txBody>
            <a:bodyPr lIns="0" tIns="0" rIns="0" bIns="0" rtlCol="0" anchor="t">
              <a:spAutoFit/>
            </a:bodyPr>
            <a:lstStyle/>
            <a:p>
              <a:pPr marL="259080" lvl="1">
                <a:lnSpc>
                  <a:spcPts val="4224"/>
                </a:lnSpc>
              </a:pPr>
              <a:r>
                <a:rPr lang="en-US" sz="2400" u="sng" dirty="0">
                  <a:solidFill>
                    <a:srgbClr val="102B30"/>
                  </a:solidFill>
                  <a:latin typeface="Open Sauce Light"/>
                </a:rPr>
                <a:t>Methodology:</a:t>
              </a:r>
            </a:p>
            <a:p>
              <a:pPr marL="518160" lvl="1" indent="-259080">
                <a:lnSpc>
                  <a:spcPts val="4224"/>
                </a:lnSpc>
                <a:buFont typeface="Arial"/>
                <a:buChar char="•"/>
              </a:pPr>
              <a:r>
                <a:rPr lang="en-US" sz="2400" dirty="0">
                  <a:solidFill>
                    <a:srgbClr val="102B30"/>
                  </a:solidFill>
                  <a:latin typeface="Open Sauce Light"/>
                </a:rPr>
                <a:t>Aggregate charging points per location</a:t>
              </a:r>
            </a:p>
            <a:p>
              <a:pPr marL="518160" lvl="1" indent="-259080">
                <a:lnSpc>
                  <a:spcPts val="4224"/>
                </a:lnSpc>
                <a:buFont typeface="Arial"/>
                <a:buChar char="•"/>
              </a:pPr>
              <a:r>
                <a:rPr lang="en-US" sz="2400" dirty="0">
                  <a:solidFill>
                    <a:srgbClr val="102B30"/>
                  </a:solidFill>
                  <a:latin typeface="Open Sauce Light"/>
                </a:rPr>
                <a:t>Determine a measure of traffic flow around that location</a:t>
              </a:r>
            </a:p>
            <a:p>
              <a:pPr marL="518160" lvl="1" indent="-259080">
                <a:lnSpc>
                  <a:spcPts val="4224"/>
                </a:lnSpc>
                <a:buFont typeface="Arial"/>
                <a:buChar char="•"/>
              </a:pPr>
              <a:r>
                <a:rPr lang="en-US" sz="2400" dirty="0">
                  <a:solidFill>
                    <a:srgbClr val="102B30"/>
                  </a:solidFill>
                  <a:latin typeface="Open Sauce Light"/>
                </a:rPr>
                <a:t>Use regression models to see if traffic can predict number of charging points within an area</a:t>
              </a:r>
            </a:p>
            <a:p>
              <a:pPr marL="518160" lvl="1" indent="-259080">
                <a:lnSpc>
                  <a:spcPts val="4224"/>
                </a:lnSpc>
                <a:buFont typeface="Arial"/>
                <a:buChar char="•"/>
              </a:pPr>
              <a:endParaRPr lang="en-US" sz="2400" u="sng" dirty="0">
                <a:solidFill>
                  <a:srgbClr val="102B30"/>
                </a:solidFill>
                <a:latin typeface="Open Sauce Light"/>
              </a:endParaRPr>
            </a:p>
            <a:p>
              <a:pPr marL="518160" lvl="1" indent="-259080">
                <a:lnSpc>
                  <a:spcPts val="4224"/>
                </a:lnSpc>
                <a:buFont typeface="Arial"/>
                <a:buChar char="•"/>
              </a:pPr>
              <a:endParaRPr lang="en-US" sz="2400" u="sng" dirty="0">
                <a:solidFill>
                  <a:srgbClr val="102B30"/>
                </a:solidFill>
                <a:latin typeface="Open Sauce Light"/>
              </a:endParaRPr>
            </a:p>
            <a:p>
              <a:pPr marL="518160" lvl="1" indent="-259080">
                <a:lnSpc>
                  <a:spcPts val="4224"/>
                </a:lnSpc>
                <a:buFont typeface="Arial"/>
                <a:buChar char="•"/>
              </a:pPr>
              <a:endParaRPr lang="en-US" sz="2400" u="sng" dirty="0">
                <a:solidFill>
                  <a:srgbClr val="102B30"/>
                </a:solidFill>
                <a:latin typeface="Open Sauce Light"/>
              </a:endParaRPr>
            </a:p>
            <a:p>
              <a:pPr marL="518160" lvl="1" indent="-259080">
                <a:lnSpc>
                  <a:spcPts val="4224"/>
                </a:lnSpc>
                <a:buFont typeface="Arial"/>
                <a:buChar char="•"/>
              </a:pPr>
              <a:endParaRPr lang="en-US" sz="2400" u="sng" dirty="0">
                <a:solidFill>
                  <a:srgbClr val="102B30"/>
                </a:solidFill>
                <a:latin typeface="Open Sauce Light"/>
              </a:endParaRPr>
            </a:p>
          </p:txBody>
        </p:sp>
      </p:grpSp>
      <p:pic>
        <p:nvPicPr>
          <p:cNvPr id="6" name="Picture 6"/>
          <p:cNvPicPr>
            <a:picLocks noChangeAspect="1"/>
          </p:cNvPicPr>
          <p:nvPr/>
        </p:nvPicPr>
        <p:blipFill>
          <a:blip r:embed="rId3">
            <a:alphaModFix amt="2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474325" y="1769517"/>
            <a:ext cx="6784975" cy="67479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
            <a:extLst>
              <a:ext uri="{FF2B5EF4-FFF2-40B4-BE49-F238E27FC236}">
                <a16:creationId xmlns:a16="http://schemas.microsoft.com/office/drawing/2014/main" id="{D05315F0-432D-4251-8804-6B1B12AC1781}"/>
              </a:ext>
            </a:extLst>
          </p:cNvPr>
          <p:cNvSpPr txBox="1"/>
          <p:nvPr/>
        </p:nvSpPr>
        <p:spPr>
          <a:xfrm>
            <a:off x="1371600" y="876300"/>
            <a:ext cx="9095770" cy="1182118"/>
          </a:xfrm>
          <a:prstGeom prst="rect">
            <a:avLst/>
          </a:prstGeom>
        </p:spPr>
        <p:txBody>
          <a:bodyPr lIns="0" tIns="0" rIns="0" bIns="0" rtlCol="0" anchor="t">
            <a:spAutoFit/>
          </a:bodyPr>
          <a:lstStyle/>
          <a:p>
            <a:pPr>
              <a:lnSpc>
                <a:spcPts val="9359"/>
              </a:lnSpc>
            </a:pPr>
            <a:r>
              <a:rPr lang="en-US" sz="7799" dirty="0">
                <a:solidFill>
                  <a:srgbClr val="102B30"/>
                </a:solidFill>
                <a:latin typeface="Archivo Narrow"/>
              </a:rPr>
              <a:t>Summary &amp; further work</a:t>
            </a:r>
          </a:p>
        </p:txBody>
      </p:sp>
      <p:sp>
        <p:nvSpPr>
          <p:cNvPr id="20" name="TextBox 5">
            <a:extLst>
              <a:ext uri="{FF2B5EF4-FFF2-40B4-BE49-F238E27FC236}">
                <a16:creationId xmlns:a16="http://schemas.microsoft.com/office/drawing/2014/main" id="{6E4B76FE-9265-635C-3080-7ECFC4B4B642}"/>
              </a:ext>
            </a:extLst>
          </p:cNvPr>
          <p:cNvSpPr txBox="1"/>
          <p:nvPr/>
        </p:nvSpPr>
        <p:spPr>
          <a:xfrm>
            <a:off x="1066800" y="2705100"/>
            <a:ext cx="12877800" cy="6938053"/>
          </a:xfrm>
          <a:prstGeom prst="rect">
            <a:avLst/>
          </a:prstGeom>
        </p:spPr>
        <p:txBody>
          <a:bodyPr wrap="square" lIns="0" tIns="0" rIns="0" bIns="0" rtlCol="0" anchor="t">
            <a:spAutoFit/>
          </a:bodyPr>
          <a:lstStyle/>
          <a:p>
            <a:pPr marL="259080" lvl="1">
              <a:lnSpc>
                <a:spcPts val="4224"/>
              </a:lnSpc>
            </a:pPr>
            <a:r>
              <a:rPr lang="en-US" sz="2400" u="sng" dirty="0">
                <a:solidFill>
                  <a:srgbClr val="102B30"/>
                </a:solidFill>
                <a:latin typeface="Open Sauce Light"/>
              </a:rPr>
              <a:t>Predictions</a:t>
            </a:r>
          </a:p>
          <a:p>
            <a:pPr marL="601980" lvl="1" indent="-342900">
              <a:lnSpc>
                <a:spcPts val="4224"/>
              </a:lnSpc>
              <a:buFont typeface="Arial" panose="020B0604020202020204" pitchFamily="34" charset="0"/>
              <a:buChar char="•"/>
            </a:pPr>
            <a:r>
              <a:rPr lang="en-US" sz="2400" dirty="0">
                <a:solidFill>
                  <a:srgbClr val="102B30"/>
                </a:solidFill>
                <a:latin typeface="Open Sauce Light"/>
              </a:rPr>
              <a:t>Long distance traffic is not a good indicator of charge point locations &amp; cannot predict them</a:t>
            </a:r>
          </a:p>
          <a:p>
            <a:pPr marL="601980" lvl="1" indent="-342900">
              <a:lnSpc>
                <a:spcPts val="4224"/>
              </a:lnSpc>
              <a:buFont typeface="Arial" panose="020B0604020202020204" pitchFamily="34" charset="0"/>
              <a:buChar char="•"/>
            </a:pPr>
            <a:r>
              <a:rPr lang="en-US" sz="2400" dirty="0">
                <a:solidFill>
                  <a:srgbClr val="102B30"/>
                </a:solidFill>
                <a:latin typeface="Open Sauce Light"/>
              </a:rPr>
              <a:t>Councils, and rural coding can predict number of charging points with 0.615 accuracy and areas of high vs low charging points with an accuracy of 0.700 </a:t>
            </a:r>
          </a:p>
          <a:p>
            <a:pPr marL="259080" lvl="1">
              <a:lnSpc>
                <a:spcPts val="4224"/>
              </a:lnSpc>
            </a:pPr>
            <a:endParaRPr lang="en-US" sz="2400" u="sng" dirty="0">
              <a:solidFill>
                <a:srgbClr val="102B30"/>
              </a:solidFill>
              <a:latin typeface="Open Sauce Light"/>
            </a:endParaRPr>
          </a:p>
          <a:p>
            <a:pPr marL="259080" lvl="1">
              <a:lnSpc>
                <a:spcPts val="4224"/>
              </a:lnSpc>
            </a:pPr>
            <a:r>
              <a:rPr lang="en-US" sz="2400" u="sng" dirty="0">
                <a:solidFill>
                  <a:srgbClr val="102B30"/>
                </a:solidFill>
                <a:latin typeface="Open Sauce Light"/>
              </a:rPr>
              <a:t>Limitations </a:t>
            </a:r>
          </a:p>
          <a:p>
            <a:pPr marL="601980" lvl="1" indent="-342900">
              <a:lnSpc>
                <a:spcPts val="4224"/>
              </a:lnSpc>
              <a:buFont typeface="Arial" panose="020B0604020202020204" pitchFamily="34" charset="0"/>
              <a:buChar char="•"/>
            </a:pPr>
            <a:r>
              <a:rPr lang="en-US" sz="2400" dirty="0">
                <a:solidFill>
                  <a:srgbClr val="102B30"/>
                </a:solidFill>
                <a:latin typeface="Open Sauce Light"/>
              </a:rPr>
              <a:t>Could only map to one traffic point per postal code (limited by API calls)</a:t>
            </a:r>
          </a:p>
          <a:p>
            <a:pPr marL="601980" lvl="1" indent="-342900">
              <a:lnSpc>
                <a:spcPts val="4224"/>
              </a:lnSpc>
              <a:buFont typeface="Arial" panose="020B0604020202020204" pitchFamily="34" charset="0"/>
              <a:buChar char="•"/>
            </a:pPr>
            <a:r>
              <a:rPr lang="en-US" sz="2400" dirty="0">
                <a:solidFill>
                  <a:srgbClr val="102B30"/>
                </a:solidFill>
                <a:latin typeface="Open Sauce Light"/>
              </a:rPr>
              <a:t>Only considering long distance traffic and not local traffic</a:t>
            </a:r>
          </a:p>
          <a:p>
            <a:pPr marL="601980" lvl="1" indent="-342900">
              <a:lnSpc>
                <a:spcPts val="4224"/>
              </a:lnSpc>
              <a:buFont typeface="Arial" panose="020B0604020202020204" pitchFamily="34" charset="0"/>
              <a:buChar char="•"/>
            </a:pPr>
            <a:r>
              <a:rPr lang="en-US" sz="2400" dirty="0">
                <a:solidFill>
                  <a:srgbClr val="102B30"/>
                </a:solidFill>
                <a:latin typeface="Open Sauce Light"/>
              </a:rPr>
              <a:t>Does the NCR represent the true number of publicly funded charging stations?</a:t>
            </a:r>
          </a:p>
          <a:p>
            <a:pPr marL="259080" lvl="1">
              <a:lnSpc>
                <a:spcPts val="4224"/>
              </a:lnSpc>
            </a:pPr>
            <a:endParaRPr lang="en-US" sz="2400" u="sng" dirty="0">
              <a:solidFill>
                <a:srgbClr val="102B30"/>
              </a:solidFill>
              <a:latin typeface="Open Sauce Light"/>
            </a:endParaRPr>
          </a:p>
          <a:p>
            <a:pPr marL="259080" lvl="1">
              <a:lnSpc>
                <a:spcPts val="4224"/>
              </a:lnSpc>
            </a:pPr>
            <a:r>
              <a:rPr lang="en-US" sz="2400" u="sng" dirty="0">
                <a:solidFill>
                  <a:srgbClr val="102B30"/>
                </a:solidFill>
                <a:latin typeface="Open Sauce Light"/>
              </a:rPr>
              <a:t>Further work:</a:t>
            </a:r>
          </a:p>
          <a:p>
            <a:pPr marL="601980" lvl="1" indent="-342900">
              <a:lnSpc>
                <a:spcPts val="4224"/>
              </a:lnSpc>
              <a:buFont typeface="Arial" panose="020B0604020202020204" pitchFamily="34" charset="0"/>
              <a:buChar char="•"/>
            </a:pPr>
            <a:r>
              <a:rPr lang="en-US" sz="2400" dirty="0">
                <a:solidFill>
                  <a:srgbClr val="102B30"/>
                </a:solidFill>
                <a:latin typeface="Open Sauce Light"/>
              </a:rPr>
              <a:t>Which areas are really underserved in terms of charging points?</a:t>
            </a:r>
          </a:p>
        </p:txBody>
      </p:sp>
      <p:pic>
        <p:nvPicPr>
          <p:cNvPr id="24" name="Picture 35">
            <a:extLst>
              <a:ext uri="{FF2B5EF4-FFF2-40B4-BE49-F238E27FC236}">
                <a16:creationId xmlns:a16="http://schemas.microsoft.com/office/drawing/2014/main" id="{78EF573F-4244-2A9A-F518-E46FE19AB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154894" y="509"/>
            <a:ext cx="5133106" cy="4115818"/>
          </a:xfrm>
          <a:prstGeom prst="rect">
            <a:avLst/>
          </a:prstGeom>
        </p:spPr>
      </p:pic>
    </p:spTree>
    <p:extLst>
      <p:ext uri="{BB962C8B-B14F-4D97-AF65-F5344CB8AC3E}">
        <p14:creationId xmlns:p14="http://schemas.microsoft.com/office/powerpoint/2010/main" val="3002304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sp>
        <p:nvSpPr>
          <p:cNvPr id="4" name="TextBox 4"/>
          <p:cNvSpPr txBox="1"/>
          <p:nvPr/>
        </p:nvSpPr>
        <p:spPr>
          <a:xfrm>
            <a:off x="7919902" y="2843863"/>
            <a:ext cx="8627375" cy="3593035"/>
          </a:xfrm>
          <a:prstGeom prst="rect">
            <a:avLst/>
          </a:prstGeom>
        </p:spPr>
        <p:txBody>
          <a:bodyPr lIns="0" tIns="0" rIns="0" bIns="0" rtlCol="0" anchor="t">
            <a:spAutoFit/>
          </a:bodyPr>
          <a:lstStyle/>
          <a:p>
            <a:pPr>
              <a:lnSpc>
                <a:spcPts val="9359"/>
              </a:lnSpc>
            </a:pPr>
            <a:r>
              <a:rPr lang="en-US" sz="7799" dirty="0">
                <a:solidFill>
                  <a:srgbClr val="FFFFFF"/>
                </a:solidFill>
                <a:latin typeface="Archivo Narrow"/>
              </a:rPr>
              <a:t>Does the current government strategy make sense?</a:t>
            </a:r>
          </a:p>
        </p:txBody>
      </p:sp>
      <p:sp>
        <p:nvSpPr>
          <p:cNvPr id="8" name="Rectangle 7">
            <a:extLst>
              <a:ext uri="{FF2B5EF4-FFF2-40B4-BE49-F238E27FC236}">
                <a16:creationId xmlns:a16="http://schemas.microsoft.com/office/drawing/2014/main" id="{BA4AFDBE-978A-AB13-A395-7E29FBF247C8}"/>
              </a:ext>
            </a:extLst>
          </p:cNvPr>
          <p:cNvSpPr/>
          <p:nvPr/>
        </p:nvSpPr>
        <p:spPr>
          <a:xfrm>
            <a:off x="0" y="0"/>
            <a:ext cx="60723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of I don't see the point of owning a car in London.">
            <a:extLst>
              <a:ext uri="{FF2B5EF4-FFF2-40B4-BE49-F238E27FC236}">
                <a16:creationId xmlns:a16="http://schemas.microsoft.com/office/drawing/2014/main" id="{09C30693-7ED0-2E56-1198-DB2A3B636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33" r="6714"/>
          <a:stretch/>
        </p:blipFill>
        <p:spPr bwMode="auto">
          <a:xfrm>
            <a:off x="11828" y="369886"/>
            <a:ext cx="6072343" cy="3168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egan Alpro GIF - Vegan Alpro Vegetal GIFs">
            <a:extLst>
              <a:ext uri="{FF2B5EF4-FFF2-40B4-BE49-F238E27FC236}">
                <a16:creationId xmlns:a16="http://schemas.microsoft.com/office/drawing/2014/main" id="{EF91BC58-39A5-4297-556E-2DA86957AC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9" y="3749954"/>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6707B"/>
        </a:solidFill>
        <a:effectLst/>
      </p:bgPr>
    </p:bg>
    <p:spTree>
      <p:nvGrpSpPr>
        <p:cNvPr id="1" name=""/>
        <p:cNvGrpSpPr/>
        <p:nvPr/>
      </p:nvGrpSpPr>
      <p:grpSpPr>
        <a:xfrm>
          <a:off x="0" y="0"/>
          <a:ext cx="0" cy="0"/>
          <a:chOff x="0" y="0"/>
          <a:chExt cx="0" cy="0"/>
        </a:xfrm>
      </p:grpSpPr>
      <p:sp>
        <p:nvSpPr>
          <p:cNvPr id="14" name="TextBox 3">
            <a:extLst>
              <a:ext uri="{FF2B5EF4-FFF2-40B4-BE49-F238E27FC236}">
                <a16:creationId xmlns:a16="http://schemas.microsoft.com/office/drawing/2014/main" id="{54AD11EB-548D-2E1F-38A1-DC796282C102}"/>
              </a:ext>
            </a:extLst>
          </p:cNvPr>
          <p:cNvSpPr txBox="1"/>
          <p:nvPr/>
        </p:nvSpPr>
        <p:spPr>
          <a:xfrm>
            <a:off x="6019800" y="3094391"/>
            <a:ext cx="11132032" cy="1420069"/>
          </a:xfrm>
          <a:prstGeom prst="rect">
            <a:avLst/>
          </a:prstGeom>
        </p:spPr>
        <p:txBody>
          <a:bodyPr lIns="0" tIns="0" rIns="0" bIns="0" rtlCol="0" anchor="t">
            <a:spAutoFit/>
          </a:bodyPr>
          <a:lstStyle/>
          <a:p>
            <a:pPr>
              <a:lnSpc>
                <a:spcPts val="11760"/>
              </a:lnSpc>
            </a:pPr>
            <a:r>
              <a:rPr lang="en-US" sz="8000" dirty="0">
                <a:solidFill>
                  <a:srgbClr val="FF7C64"/>
                </a:solidFill>
                <a:latin typeface="Archivo Narrow"/>
              </a:rPr>
              <a:t>Questions?</a:t>
            </a:r>
          </a:p>
        </p:txBody>
      </p:sp>
      <p:pic>
        <p:nvPicPr>
          <p:cNvPr id="16" name="Picture 5">
            <a:extLst>
              <a:ext uri="{FF2B5EF4-FFF2-40B4-BE49-F238E27FC236}">
                <a16:creationId xmlns:a16="http://schemas.microsoft.com/office/drawing/2014/main" id="{1F16B8A1-27A4-D2EF-D346-4E5AB254AFA1}"/>
              </a:ext>
            </a:extLst>
          </p:cNvPr>
          <p:cNvPicPr>
            <a:picLocks noChangeAspect="1"/>
          </p:cNvPicPr>
          <p:nvPr/>
        </p:nvPicPr>
        <p:blipFill>
          <a:blip r:embed="rId2">
            <a:alphaModFix amt="5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84" y="2700276"/>
            <a:ext cx="6822551" cy="4800595"/>
          </a:xfrm>
          <a:prstGeom prst="rect">
            <a:avLst/>
          </a:prstGeom>
        </p:spPr>
      </p:pic>
    </p:spTree>
    <p:extLst>
      <p:ext uri="{BB962C8B-B14F-4D97-AF65-F5344CB8AC3E}">
        <p14:creationId xmlns:p14="http://schemas.microsoft.com/office/powerpoint/2010/main" val="2191205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sp>
        <p:nvSpPr>
          <p:cNvPr id="4" name="TextBox 4"/>
          <p:cNvSpPr txBox="1"/>
          <p:nvPr/>
        </p:nvSpPr>
        <p:spPr>
          <a:xfrm>
            <a:off x="1028700" y="1718690"/>
            <a:ext cx="8420100" cy="1484252"/>
          </a:xfrm>
          <a:prstGeom prst="rect">
            <a:avLst/>
          </a:prstGeom>
        </p:spPr>
        <p:txBody>
          <a:bodyPr wrap="square" lIns="0" tIns="0" rIns="0" bIns="0" rtlCol="0" anchor="t">
            <a:spAutoFit/>
          </a:bodyPr>
          <a:lstStyle/>
          <a:p>
            <a:pPr>
              <a:lnSpc>
                <a:spcPts val="11760"/>
              </a:lnSpc>
            </a:pPr>
            <a:r>
              <a:rPr lang="en-US" sz="9800" dirty="0">
                <a:solidFill>
                  <a:srgbClr val="102B30"/>
                </a:solidFill>
                <a:latin typeface="Archivo Narrow"/>
              </a:rPr>
              <a:t>Appendix slides</a:t>
            </a:r>
            <a:endParaRPr lang="en-US" sz="9800" dirty="0">
              <a:solidFill>
                <a:srgbClr val="FFFFFF"/>
              </a:solidFill>
              <a:latin typeface="Archivo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11DE5C38-3F8F-7668-42A8-29F594BB3988}"/>
              </a:ext>
            </a:extLst>
          </p:cNvPr>
          <p:cNvSpPr txBox="1"/>
          <p:nvPr/>
        </p:nvSpPr>
        <p:spPr>
          <a:xfrm>
            <a:off x="228600" y="383871"/>
            <a:ext cx="11391900" cy="1377300"/>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Government schemes winning bids</a:t>
            </a:r>
            <a:endParaRPr lang="en-US" sz="6800" dirty="0">
              <a:solidFill>
                <a:srgbClr val="FFFFFF"/>
              </a:solidFill>
              <a:latin typeface="Archivo Narrow"/>
            </a:endParaRPr>
          </a:p>
        </p:txBody>
      </p:sp>
      <p:pic>
        <p:nvPicPr>
          <p:cNvPr id="8" name="Picture 7">
            <a:extLst>
              <a:ext uri="{FF2B5EF4-FFF2-40B4-BE49-F238E27FC236}">
                <a16:creationId xmlns:a16="http://schemas.microsoft.com/office/drawing/2014/main" id="{B9D67215-8210-A45E-F37D-0BD7D8620BAC}"/>
              </a:ext>
            </a:extLst>
          </p:cNvPr>
          <p:cNvPicPr>
            <a:picLocks noChangeAspect="1"/>
          </p:cNvPicPr>
          <p:nvPr/>
        </p:nvPicPr>
        <p:blipFill>
          <a:blip r:embed="rId2"/>
          <a:stretch>
            <a:fillRect/>
          </a:stretch>
        </p:blipFill>
        <p:spPr>
          <a:xfrm>
            <a:off x="11506200" y="266700"/>
            <a:ext cx="6629400" cy="9964436"/>
          </a:xfrm>
          <a:prstGeom prst="rect">
            <a:avLst/>
          </a:prstGeom>
        </p:spPr>
      </p:pic>
      <p:pic>
        <p:nvPicPr>
          <p:cNvPr id="9" name="Picture 8">
            <a:extLst>
              <a:ext uri="{FF2B5EF4-FFF2-40B4-BE49-F238E27FC236}">
                <a16:creationId xmlns:a16="http://schemas.microsoft.com/office/drawing/2014/main" id="{97B80402-BAAF-1EA8-A36D-04CE5E91DB33}"/>
              </a:ext>
            </a:extLst>
          </p:cNvPr>
          <p:cNvPicPr>
            <a:picLocks noChangeAspect="1"/>
          </p:cNvPicPr>
          <p:nvPr/>
        </p:nvPicPr>
        <p:blipFill>
          <a:blip r:embed="rId3"/>
          <a:stretch>
            <a:fillRect/>
          </a:stretch>
        </p:blipFill>
        <p:spPr>
          <a:xfrm>
            <a:off x="2288556" y="2095500"/>
            <a:ext cx="6864350" cy="7495789"/>
          </a:xfrm>
          <a:prstGeom prst="rect">
            <a:avLst/>
          </a:prstGeom>
        </p:spPr>
      </p:pic>
    </p:spTree>
    <p:extLst>
      <p:ext uri="{BB962C8B-B14F-4D97-AF65-F5344CB8AC3E}">
        <p14:creationId xmlns:p14="http://schemas.microsoft.com/office/powerpoint/2010/main" val="1883943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4D144-5E96-13A6-4700-85C3802BAF79}"/>
              </a:ext>
            </a:extLst>
          </p:cNvPr>
          <p:cNvPicPr>
            <a:picLocks noChangeAspect="1"/>
          </p:cNvPicPr>
          <p:nvPr/>
        </p:nvPicPr>
        <p:blipFill>
          <a:blip r:embed="rId2"/>
          <a:stretch>
            <a:fillRect/>
          </a:stretch>
        </p:blipFill>
        <p:spPr>
          <a:xfrm>
            <a:off x="452781" y="3494572"/>
            <a:ext cx="17382438" cy="5916128"/>
          </a:xfrm>
          <a:prstGeom prst="rect">
            <a:avLst/>
          </a:prstGeom>
        </p:spPr>
      </p:pic>
      <p:sp>
        <p:nvSpPr>
          <p:cNvPr id="3" name="TextBox 4">
            <a:extLst>
              <a:ext uri="{FF2B5EF4-FFF2-40B4-BE49-F238E27FC236}">
                <a16:creationId xmlns:a16="http://schemas.microsoft.com/office/drawing/2014/main" id="{9D24172B-86C1-614C-0773-52AA60A24B77}"/>
              </a:ext>
            </a:extLst>
          </p:cNvPr>
          <p:cNvSpPr txBox="1"/>
          <p:nvPr/>
        </p:nvSpPr>
        <p:spPr>
          <a:xfrm>
            <a:off x="228600" y="383871"/>
            <a:ext cx="16916400" cy="2890535"/>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What distinguishes urban areas with charging points to those without?</a:t>
            </a:r>
            <a:endParaRPr lang="en-US" sz="6800" dirty="0">
              <a:solidFill>
                <a:srgbClr val="FFFFFF"/>
              </a:solidFill>
              <a:latin typeface="Archivo Narrow"/>
            </a:endParaRPr>
          </a:p>
        </p:txBody>
      </p:sp>
    </p:spTree>
    <p:extLst>
      <p:ext uri="{BB962C8B-B14F-4D97-AF65-F5344CB8AC3E}">
        <p14:creationId xmlns:p14="http://schemas.microsoft.com/office/powerpoint/2010/main" val="961942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B410EFAE-7E35-EB60-A4F5-20478268F297}"/>
              </a:ext>
            </a:extLst>
          </p:cNvPr>
          <p:cNvSpPr txBox="1"/>
          <p:nvPr/>
        </p:nvSpPr>
        <p:spPr>
          <a:xfrm>
            <a:off x="228600" y="383871"/>
            <a:ext cx="16916400" cy="1377300"/>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Skew of target variable</a:t>
            </a:r>
            <a:endParaRPr lang="en-US" sz="6800" dirty="0">
              <a:solidFill>
                <a:srgbClr val="FFFFFF"/>
              </a:solidFill>
              <a:latin typeface="Archivo Narrow"/>
            </a:endParaRPr>
          </a:p>
        </p:txBody>
      </p:sp>
      <p:pic>
        <p:nvPicPr>
          <p:cNvPr id="5" name="Picture 4">
            <a:extLst>
              <a:ext uri="{FF2B5EF4-FFF2-40B4-BE49-F238E27FC236}">
                <a16:creationId xmlns:a16="http://schemas.microsoft.com/office/drawing/2014/main" id="{0CB65C05-D23E-1C8F-9BA7-7DD62C7A2C25}"/>
              </a:ext>
            </a:extLst>
          </p:cNvPr>
          <p:cNvPicPr>
            <a:picLocks noChangeAspect="1"/>
          </p:cNvPicPr>
          <p:nvPr/>
        </p:nvPicPr>
        <p:blipFill>
          <a:blip r:embed="rId2"/>
          <a:stretch>
            <a:fillRect/>
          </a:stretch>
        </p:blipFill>
        <p:spPr>
          <a:xfrm>
            <a:off x="1286188" y="2781300"/>
            <a:ext cx="15715624" cy="5181600"/>
          </a:xfrm>
          <a:prstGeom prst="rect">
            <a:avLst/>
          </a:prstGeom>
        </p:spPr>
      </p:pic>
    </p:spTree>
    <p:extLst>
      <p:ext uri="{BB962C8B-B14F-4D97-AF65-F5344CB8AC3E}">
        <p14:creationId xmlns:p14="http://schemas.microsoft.com/office/powerpoint/2010/main" val="249562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84445-BAFE-4DC6-2EE4-61F1A21D68D9}"/>
              </a:ext>
            </a:extLst>
          </p:cNvPr>
          <p:cNvPicPr>
            <a:picLocks noChangeAspect="1"/>
          </p:cNvPicPr>
          <p:nvPr/>
        </p:nvPicPr>
        <p:blipFill>
          <a:blip r:embed="rId2"/>
          <a:stretch>
            <a:fillRect/>
          </a:stretch>
        </p:blipFill>
        <p:spPr>
          <a:xfrm>
            <a:off x="4878941" y="2400300"/>
            <a:ext cx="7615717" cy="7162800"/>
          </a:xfrm>
          <a:prstGeom prst="rect">
            <a:avLst/>
          </a:prstGeom>
        </p:spPr>
      </p:pic>
      <p:sp>
        <p:nvSpPr>
          <p:cNvPr id="4" name="TextBox 4">
            <a:extLst>
              <a:ext uri="{FF2B5EF4-FFF2-40B4-BE49-F238E27FC236}">
                <a16:creationId xmlns:a16="http://schemas.microsoft.com/office/drawing/2014/main" id="{B410EFAE-7E35-EB60-A4F5-20478268F297}"/>
              </a:ext>
            </a:extLst>
          </p:cNvPr>
          <p:cNvSpPr txBox="1"/>
          <p:nvPr/>
        </p:nvSpPr>
        <p:spPr>
          <a:xfrm>
            <a:off x="228600" y="383871"/>
            <a:ext cx="16916400" cy="1377300"/>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Skew of target variable</a:t>
            </a:r>
            <a:endParaRPr lang="en-US" sz="6800" dirty="0">
              <a:solidFill>
                <a:srgbClr val="FFFFFF"/>
              </a:solidFill>
              <a:latin typeface="Archivo Narrow"/>
            </a:endParaRPr>
          </a:p>
        </p:txBody>
      </p:sp>
    </p:spTree>
    <p:extLst>
      <p:ext uri="{BB962C8B-B14F-4D97-AF65-F5344CB8AC3E}">
        <p14:creationId xmlns:p14="http://schemas.microsoft.com/office/powerpoint/2010/main" val="2492109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B4F7F0-9A08-48D5-763D-A2A0719EF5AF}"/>
              </a:ext>
            </a:extLst>
          </p:cNvPr>
          <p:cNvPicPr>
            <a:picLocks noChangeAspect="1"/>
          </p:cNvPicPr>
          <p:nvPr/>
        </p:nvPicPr>
        <p:blipFill>
          <a:blip r:embed="rId3"/>
          <a:stretch>
            <a:fillRect/>
          </a:stretch>
        </p:blipFill>
        <p:spPr>
          <a:xfrm>
            <a:off x="6477000" y="383871"/>
            <a:ext cx="10363200" cy="4761963"/>
          </a:xfrm>
          <a:prstGeom prst="rect">
            <a:avLst/>
          </a:prstGeom>
        </p:spPr>
      </p:pic>
      <p:pic>
        <p:nvPicPr>
          <p:cNvPr id="3" name="Picture 2">
            <a:extLst>
              <a:ext uri="{FF2B5EF4-FFF2-40B4-BE49-F238E27FC236}">
                <a16:creationId xmlns:a16="http://schemas.microsoft.com/office/drawing/2014/main" id="{A362FF36-E70B-5B0B-5068-C80A5C98099D}"/>
              </a:ext>
            </a:extLst>
          </p:cNvPr>
          <p:cNvPicPr>
            <a:picLocks noChangeAspect="1"/>
          </p:cNvPicPr>
          <p:nvPr/>
        </p:nvPicPr>
        <p:blipFill>
          <a:blip r:embed="rId4"/>
          <a:stretch>
            <a:fillRect/>
          </a:stretch>
        </p:blipFill>
        <p:spPr>
          <a:xfrm>
            <a:off x="6172200" y="5040067"/>
            <a:ext cx="11418614" cy="5246933"/>
          </a:xfrm>
          <a:prstGeom prst="rect">
            <a:avLst/>
          </a:prstGeom>
        </p:spPr>
      </p:pic>
      <p:sp>
        <p:nvSpPr>
          <p:cNvPr id="4" name="TextBox 4">
            <a:extLst>
              <a:ext uri="{FF2B5EF4-FFF2-40B4-BE49-F238E27FC236}">
                <a16:creationId xmlns:a16="http://schemas.microsoft.com/office/drawing/2014/main" id="{22B04968-CE01-0CA4-D0A9-2EC96296317A}"/>
              </a:ext>
            </a:extLst>
          </p:cNvPr>
          <p:cNvSpPr txBox="1"/>
          <p:nvPr/>
        </p:nvSpPr>
        <p:spPr>
          <a:xfrm>
            <a:off x="228600" y="383871"/>
            <a:ext cx="5943600" cy="2890535"/>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Explaining London charging points</a:t>
            </a:r>
            <a:endParaRPr lang="en-US" sz="6800" dirty="0">
              <a:solidFill>
                <a:srgbClr val="FFFFFF"/>
              </a:solidFill>
              <a:latin typeface="Archivo Narrow"/>
            </a:endParaRPr>
          </a:p>
        </p:txBody>
      </p:sp>
    </p:spTree>
    <p:extLst>
      <p:ext uri="{BB962C8B-B14F-4D97-AF65-F5344CB8AC3E}">
        <p14:creationId xmlns:p14="http://schemas.microsoft.com/office/powerpoint/2010/main" val="3689243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7BD9ED05-1AB5-AFE7-024E-48331AAE2A5D}"/>
              </a:ext>
            </a:extLst>
          </p:cNvPr>
          <p:cNvSpPr txBox="1"/>
          <p:nvPr/>
        </p:nvSpPr>
        <p:spPr>
          <a:xfrm>
            <a:off x="228600" y="383871"/>
            <a:ext cx="15392400" cy="2890535"/>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Initial models with district/house price/rural vs urban</a:t>
            </a:r>
            <a:endParaRPr lang="en-US" sz="6800" dirty="0">
              <a:solidFill>
                <a:srgbClr val="FFFFFF"/>
              </a:solidFill>
              <a:latin typeface="Archivo Narrow"/>
            </a:endParaRPr>
          </a:p>
        </p:txBody>
      </p:sp>
      <p:pic>
        <p:nvPicPr>
          <p:cNvPr id="4" name="Picture 3">
            <a:extLst>
              <a:ext uri="{FF2B5EF4-FFF2-40B4-BE49-F238E27FC236}">
                <a16:creationId xmlns:a16="http://schemas.microsoft.com/office/drawing/2014/main" id="{F17D31FB-1789-296B-1BE1-E6628670DA27}"/>
              </a:ext>
            </a:extLst>
          </p:cNvPr>
          <p:cNvPicPr>
            <a:picLocks noChangeAspect="1"/>
          </p:cNvPicPr>
          <p:nvPr/>
        </p:nvPicPr>
        <p:blipFill>
          <a:blip r:embed="rId2"/>
          <a:stretch>
            <a:fillRect/>
          </a:stretch>
        </p:blipFill>
        <p:spPr>
          <a:xfrm>
            <a:off x="12573000" y="4415011"/>
            <a:ext cx="4406900" cy="2523775"/>
          </a:xfrm>
          <a:prstGeom prst="rect">
            <a:avLst/>
          </a:prstGeom>
        </p:spPr>
      </p:pic>
      <p:pic>
        <p:nvPicPr>
          <p:cNvPr id="5" name="Picture 4">
            <a:extLst>
              <a:ext uri="{FF2B5EF4-FFF2-40B4-BE49-F238E27FC236}">
                <a16:creationId xmlns:a16="http://schemas.microsoft.com/office/drawing/2014/main" id="{F713D2EB-5B4B-676D-B954-103BD2D2AA58}"/>
              </a:ext>
            </a:extLst>
          </p:cNvPr>
          <p:cNvPicPr>
            <a:picLocks noChangeAspect="1"/>
          </p:cNvPicPr>
          <p:nvPr/>
        </p:nvPicPr>
        <p:blipFill>
          <a:blip r:embed="rId3"/>
          <a:stretch>
            <a:fillRect/>
          </a:stretch>
        </p:blipFill>
        <p:spPr>
          <a:xfrm>
            <a:off x="2514599" y="2016702"/>
            <a:ext cx="9310733" cy="3660197"/>
          </a:xfrm>
          <a:prstGeom prst="rect">
            <a:avLst/>
          </a:prstGeom>
        </p:spPr>
      </p:pic>
      <p:pic>
        <p:nvPicPr>
          <p:cNvPr id="6" name="Picture 5">
            <a:extLst>
              <a:ext uri="{FF2B5EF4-FFF2-40B4-BE49-F238E27FC236}">
                <a16:creationId xmlns:a16="http://schemas.microsoft.com/office/drawing/2014/main" id="{ED389401-2BD1-3AB9-7EF5-F45DC05F8693}"/>
              </a:ext>
            </a:extLst>
          </p:cNvPr>
          <p:cNvPicPr>
            <a:picLocks noChangeAspect="1"/>
          </p:cNvPicPr>
          <p:nvPr/>
        </p:nvPicPr>
        <p:blipFill rotWithShape="1">
          <a:blip r:embed="rId4"/>
          <a:srcRect r="1670"/>
          <a:stretch/>
        </p:blipFill>
        <p:spPr>
          <a:xfrm>
            <a:off x="2406502" y="5905500"/>
            <a:ext cx="9418830" cy="4114800"/>
          </a:xfrm>
          <a:prstGeom prst="rect">
            <a:avLst/>
          </a:prstGeom>
        </p:spPr>
      </p:pic>
    </p:spTree>
    <p:extLst>
      <p:ext uri="{BB962C8B-B14F-4D97-AF65-F5344CB8AC3E}">
        <p14:creationId xmlns:p14="http://schemas.microsoft.com/office/powerpoint/2010/main" val="3696720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1148FC-D9BD-A0A8-0926-435579B87346}"/>
              </a:ext>
            </a:extLst>
          </p:cNvPr>
          <p:cNvPicPr>
            <a:picLocks noChangeAspect="1"/>
          </p:cNvPicPr>
          <p:nvPr/>
        </p:nvPicPr>
        <p:blipFill rotWithShape="1">
          <a:blip r:embed="rId3"/>
          <a:srcRect l="4695" r="5895" b="1853"/>
          <a:stretch/>
        </p:blipFill>
        <p:spPr>
          <a:xfrm>
            <a:off x="11023100" y="1354"/>
            <a:ext cx="7264900" cy="10285646"/>
          </a:xfrm>
          <a:prstGeom prst="rect">
            <a:avLst/>
          </a:prstGeom>
        </p:spPr>
      </p:pic>
      <p:sp>
        <p:nvSpPr>
          <p:cNvPr id="8" name="TextBox 3">
            <a:extLst>
              <a:ext uri="{FF2B5EF4-FFF2-40B4-BE49-F238E27FC236}">
                <a16:creationId xmlns:a16="http://schemas.microsoft.com/office/drawing/2014/main" id="{235DC112-DE3E-9213-33F9-AE0103EA65F2}"/>
              </a:ext>
            </a:extLst>
          </p:cNvPr>
          <p:cNvSpPr txBox="1"/>
          <p:nvPr/>
        </p:nvSpPr>
        <p:spPr>
          <a:xfrm>
            <a:off x="609600" y="876300"/>
            <a:ext cx="10058401" cy="1146468"/>
          </a:xfrm>
          <a:prstGeom prst="rect">
            <a:avLst/>
          </a:prstGeom>
        </p:spPr>
        <p:txBody>
          <a:bodyPr wrap="square" lIns="0" tIns="0" rIns="0" bIns="0" rtlCol="0" anchor="t">
            <a:spAutoFit/>
          </a:bodyPr>
          <a:lstStyle/>
          <a:p>
            <a:pPr>
              <a:lnSpc>
                <a:spcPts val="9359"/>
              </a:lnSpc>
            </a:pPr>
            <a:r>
              <a:rPr lang="en-US" sz="6800" dirty="0">
                <a:solidFill>
                  <a:srgbClr val="FF7C64"/>
                </a:solidFill>
                <a:latin typeface="Archivo Narrow"/>
              </a:rPr>
              <a:t>Aggregation of charging points</a:t>
            </a:r>
            <a:endParaRPr lang="en-US" sz="6800" dirty="0">
              <a:solidFill>
                <a:srgbClr val="102B30"/>
              </a:solidFill>
              <a:latin typeface="Archivo Narrow"/>
            </a:endParaRPr>
          </a:p>
        </p:txBody>
      </p:sp>
      <p:sp>
        <p:nvSpPr>
          <p:cNvPr id="9" name="TextBox 5">
            <a:extLst>
              <a:ext uri="{FF2B5EF4-FFF2-40B4-BE49-F238E27FC236}">
                <a16:creationId xmlns:a16="http://schemas.microsoft.com/office/drawing/2014/main" id="{CEAAEE0F-DFD1-57C4-60D8-E90DD67FE963}"/>
              </a:ext>
            </a:extLst>
          </p:cNvPr>
          <p:cNvSpPr txBox="1"/>
          <p:nvPr/>
        </p:nvSpPr>
        <p:spPr>
          <a:xfrm>
            <a:off x="952500" y="2781300"/>
            <a:ext cx="9372600" cy="6938053"/>
          </a:xfrm>
          <a:prstGeom prst="rect">
            <a:avLst/>
          </a:prstGeom>
        </p:spPr>
        <p:txBody>
          <a:bodyPr wrap="square" lIns="0" tIns="0" rIns="0" bIns="0" rtlCol="0" anchor="t">
            <a:spAutoFit/>
          </a:bodyPr>
          <a:lstStyle/>
          <a:p>
            <a:pPr marL="716280" lvl="1" indent="-457200">
              <a:lnSpc>
                <a:spcPts val="4224"/>
              </a:lnSpc>
              <a:buFont typeface="+mj-lt"/>
              <a:buAutoNum type="arabicPeriod"/>
            </a:pPr>
            <a:r>
              <a:rPr lang="en-US" sz="2400" dirty="0">
                <a:solidFill>
                  <a:srgbClr val="102B30"/>
                </a:solidFill>
                <a:latin typeface="Open Sauce Light"/>
              </a:rPr>
              <a:t>Charging point data from the National Charge Point Registry </a:t>
            </a:r>
            <a:r>
              <a:rPr lang="en-US" sz="2400" dirty="0">
                <a:solidFill>
                  <a:srgbClr val="102B30"/>
                </a:solidFill>
                <a:latin typeface="Open Sauce Light"/>
                <a:sym typeface="Wingdings" pitchFamily="2" charset="2"/>
              </a:rPr>
              <a:t>(~25,000 in UK)</a:t>
            </a:r>
          </a:p>
          <a:p>
            <a:pPr marL="259080" lvl="1">
              <a:lnSpc>
                <a:spcPts val="4224"/>
              </a:lnSpc>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r>
              <a:rPr lang="en-US" sz="2400" dirty="0">
                <a:solidFill>
                  <a:srgbClr val="102B30"/>
                </a:solidFill>
                <a:latin typeface="Open Sauce Light"/>
                <a:sym typeface="Wingdings" pitchFamily="2" charset="2"/>
              </a:rPr>
              <a:t>Data cleaning &amp; extraction of features</a:t>
            </a: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r>
              <a:rPr lang="en-US" sz="2400" dirty="0">
                <a:solidFill>
                  <a:srgbClr val="102B30"/>
                </a:solidFill>
                <a:latin typeface="Open Sauce Light"/>
                <a:sym typeface="Wingdings" pitchFamily="2" charset="2"/>
              </a:rPr>
              <a:t>Charging points aggregated by postal code (e.g., NC1)</a:t>
            </a: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r>
              <a:rPr lang="en-US" sz="2400" dirty="0">
                <a:solidFill>
                  <a:srgbClr val="102B30"/>
                </a:solidFill>
                <a:latin typeface="Open Sauce Light"/>
                <a:sym typeface="Wingdings" pitchFamily="2" charset="2"/>
              </a:rPr>
              <a:t>Charging data joined with supplementary information regarding each postal code (coordinates, rural or urban etc.)</a:t>
            </a: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17" name="Picture 9">
            <a:extLst>
              <a:ext uri="{FF2B5EF4-FFF2-40B4-BE49-F238E27FC236}">
                <a16:creationId xmlns:a16="http://schemas.microsoft.com/office/drawing/2014/main" id="{ED7B5EBC-B510-00A3-DD1E-F9ED83058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6670">
            <a:off x="5290689" y="5312950"/>
            <a:ext cx="785389" cy="469687"/>
          </a:xfrm>
          <a:prstGeom prst="rect">
            <a:avLst/>
          </a:prstGeom>
        </p:spPr>
      </p:pic>
      <p:pic>
        <p:nvPicPr>
          <p:cNvPr id="18" name="Picture 9">
            <a:extLst>
              <a:ext uri="{FF2B5EF4-FFF2-40B4-BE49-F238E27FC236}">
                <a16:creationId xmlns:a16="http://schemas.microsoft.com/office/drawing/2014/main" id="{8B572CE9-FAD6-BBAC-C447-F02EE18236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6670">
            <a:off x="5290689" y="3725734"/>
            <a:ext cx="785389" cy="469687"/>
          </a:xfrm>
          <a:prstGeom prst="rect">
            <a:avLst/>
          </a:prstGeom>
        </p:spPr>
      </p:pic>
      <p:pic>
        <p:nvPicPr>
          <p:cNvPr id="19" name="Picture 9">
            <a:extLst>
              <a:ext uri="{FF2B5EF4-FFF2-40B4-BE49-F238E27FC236}">
                <a16:creationId xmlns:a16="http://schemas.microsoft.com/office/drawing/2014/main" id="{22CE7232-1591-9F61-6266-17D8CCD925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6670">
            <a:off x="5290689" y="6900165"/>
            <a:ext cx="785389" cy="4696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7BD9ED05-1AB5-AFE7-024E-48331AAE2A5D}"/>
              </a:ext>
            </a:extLst>
          </p:cNvPr>
          <p:cNvSpPr txBox="1"/>
          <p:nvPr/>
        </p:nvSpPr>
        <p:spPr>
          <a:xfrm>
            <a:off x="228600" y="383871"/>
            <a:ext cx="15392400" cy="2890535"/>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Initial models with district/house price/rural vs urban</a:t>
            </a:r>
            <a:endParaRPr lang="en-US" sz="6800" dirty="0">
              <a:solidFill>
                <a:srgbClr val="FFFFFF"/>
              </a:solidFill>
              <a:latin typeface="Archivo Narrow"/>
            </a:endParaRPr>
          </a:p>
        </p:txBody>
      </p:sp>
      <p:pic>
        <p:nvPicPr>
          <p:cNvPr id="3" name="Picture 2">
            <a:extLst>
              <a:ext uri="{FF2B5EF4-FFF2-40B4-BE49-F238E27FC236}">
                <a16:creationId xmlns:a16="http://schemas.microsoft.com/office/drawing/2014/main" id="{5C51B645-ADFE-B3A8-F3D1-204C5C589DE9}"/>
              </a:ext>
            </a:extLst>
          </p:cNvPr>
          <p:cNvPicPr>
            <a:picLocks noChangeAspect="1"/>
          </p:cNvPicPr>
          <p:nvPr/>
        </p:nvPicPr>
        <p:blipFill>
          <a:blip r:embed="rId2"/>
          <a:stretch>
            <a:fillRect/>
          </a:stretch>
        </p:blipFill>
        <p:spPr>
          <a:xfrm>
            <a:off x="3505200" y="3274406"/>
            <a:ext cx="11690854" cy="5679094"/>
          </a:xfrm>
          <a:prstGeom prst="rect">
            <a:avLst/>
          </a:prstGeom>
        </p:spPr>
      </p:pic>
    </p:spTree>
    <p:extLst>
      <p:ext uri="{BB962C8B-B14F-4D97-AF65-F5344CB8AC3E}">
        <p14:creationId xmlns:p14="http://schemas.microsoft.com/office/powerpoint/2010/main" val="106259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707B"/>
        </a:solidFill>
        <a:effectLst/>
      </p:bgPr>
    </p:bg>
    <p:spTree>
      <p:nvGrpSpPr>
        <p:cNvPr id="1" name=""/>
        <p:cNvGrpSpPr/>
        <p:nvPr/>
      </p:nvGrpSpPr>
      <p:grpSpPr>
        <a:xfrm>
          <a:off x="0" y="0"/>
          <a:ext cx="0" cy="0"/>
          <a:chOff x="0" y="0"/>
          <a:chExt cx="0" cy="0"/>
        </a:xfrm>
      </p:grpSpPr>
      <p:grpSp>
        <p:nvGrpSpPr>
          <p:cNvPr id="13" name="Group 2">
            <a:extLst>
              <a:ext uri="{FF2B5EF4-FFF2-40B4-BE49-F238E27FC236}">
                <a16:creationId xmlns:a16="http://schemas.microsoft.com/office/drawing/2014/main" id="{D81406FF-BE80-1ACA-633B-D79BCBC5CB32}"/>
              </a:ext>
            </a:extLst>
          </p:cNvPr>
          <p:cNvGrpSpPr/>
          <p:nvPr/>
        </p:nvGrpSpPr>
        <p:grpSpPr>
          <a:xfrm>
            <a:off x="6019800" y="3094391"/>
            <a:ext cx="11132032" cy="3070342"/>
            <a:chOff x="0" y="-9525"/>
            <a:chExt cx="13964556" cy="4093788"/>
          </a:xfrm>
        </p:grpSpPr>
        <p:sp>
          <p:nvSpPr>
            <p:cNvPr id="14" name="TextBox 3">
              <a:extLst>
                <a:ext uri="{FF2B5EF4-FFF2-40B4-BE49-F238E27FC236}">
                  <a16:creationId xmlns:a16="http://schemas.microsoft.com/office/drawing/2014/main" id="{54AD11EB-548D-2E1F-38A1-DC796282C102}"/>
                </a:ext>
              </a:extLst>
            </p:cNvPr>
            <p:cNvSpPr txBox="1"/>
            <p:nvPr/>
          </p:nvSpPr>
          <p:spPr>
            <a:xfrm>
              <a:off x="0" y="-9525"/>
              <a:ext cx="13964556" cy="3911072"/>
            </a:xfrm>
            <a:prstGeom prst="rect">
              <a:avLst/>
            </a:prstGeom>
          </p:spPr>
          <p:txBody>
            <a:bodyPr lIns="0" tIns="0" rIns="0" bIns="0" rtlCol="0" anchor="t">
              <a:spAutoFit/>
            </a:bodyPr>
            <a:lstStyle/>
            <a:p>
              <a:pPr>
                <a:lnSpc>
                  <a:spcPts val="11760"/>
                </a:lnSpc>
              </a:pPr>
              <a:r>
                <a:rPr lang="en-US" sz="8000" dirty="0">
                  <a:solidFill>
                    <a:srgbClr val="FF7C64"/>
                  </a:solidFill>
                  <a:latin typeface="Archivo Narrow"/>
                </a:rPr>
                <a:t>How to determine traffic flow?</a:t>
              </a:r>
            </a:p>
          </p:txBody>
        </p:sp>
        <p:sp>
          <p:nvSpPr>
            <p:cNvPr id="15" name="TextBox 4">
              <a:extLst>
                <a:ext uri="{FF2B5EF4-FFF2-40B4-BE49-F238E27FC236}">
                  <a16:creationId xmlns:a16="http://schemas.microsoft.com/office/drawing/2014/main" id="{458BE5DE-15DA-D07C-755A-D9901A2BA1DE}"/>
                </a:ext>
              </a:extLst>
            </p:cNvPr>
            <p:cNvSpPr txBox="1"/>
            <p:nvPr/>
          </p:nvSpPr>
          <p:spPr>
            <a:xfrm>
              <a:off x="0" y="2717478"/>
              <a:ext cx="13964556" cy="1366785"/>
            </a:xfrm>
            <a:prstGeom prst="rect">
              <a:avLst/>
            </a:prstGeom>
          </p:spPr>
          <p:txBody>
            <a:bodyPr lIns="0" tIns="0" rIns="0" bIns="0" rtlCol="0" anchor="t">
              <a:spAutoFit/>
            </a:bodyPr>
            <a:lstStyle/>
            <a:p>
              <a:pPr marL="457200" indent="-457200">
                <a:lnSpc>
                  <a:spcPts val="4199"/>
                </a:lnSpc>
                <a:buFont typeface="Arial" panose="020B0604020202020204" pitchFamily="34" charset="0"/>
                <a:buChar char="•"/>
              </a:pPr>
              <a:r>
                <a:rPr lang="en-US" sz="2799" dirty="0">
                  <a:solidFill>
                    <a:srgbClr val="FFFFFF"/>
                  </a:solidFill>
                  <a:latin typeface="Open Sauce Light"/>
                </a:rPr>
                <a:t>What kind of traffic is the problem considering?</a:t>
              </a:r>
            </a:p>
            <a:p>
              <a:pPr marL="457200" indent="-457200">
                <a:lnSpc>
                  <a:spcPts val="4199"/>
                </a:lnSpc>
                <a:buFont typeface="Arial" panose="020B0604020202020204" pitchFamily="34" charset="0"/>
                <a:buChar char="•"/>
              </a:pPr>
              <a:r>
                <a:rPr lang="en-US" sz="2799" dirty="0">
                  <a:solidFill>
                    <a:srgbClr val="FFFFFF"/>
                  </a:solidFill>
                  <a:latin typeface="Open Sauce Light"/>
                </a:rPr>
                <a:t>From where can this data be sourced? </a:t>
              </a:r>
            </a:p>
          </p:txBody>
        </p:sp>
      </p:grpSp>
      <p:pic>
        <p:nvPicPr>
          <p:cNvPr id="16" name="Picture 5">
            <a:extLst>
              <a:ext uri="{FF2B5EF4-FFF2-40B4-BE49-F238E27FC236}">
                <a16:creationId xmlns:a16="http://schemas.microsoft.com/office/drawing/2014/main" id="{1F16B8A1-27A4-D2EF-D346-4E5AB254AFA1}"/>
              </a:ext>
            </a:extLst>
          </p:cNvPr>
          <p:cNvPicPr>
            <a:picLocks noChangeAspect="1"/>
          </p:cNvPicPr>
          <p:nvPr/>
        </p:nvPicPr>
        <p:blipFill>
          <a:blip r:embed="rId3">
            <a:alphaModFix amt="5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4584" y="2700276"/>
            <a:ext cx="6822551" cy="4800595"/>
          </a:xfrm>
          <a:prstGeom prst="rect">
            <a:avLst/>
          </a:prstGeom>
        </p:spPr>
      </p:pic>
    </p:spTree>
    <p:extLst>
      <p:ext uri="{BB962C8B-B14F-4D97-AF65-F5344CB8AC3E}">
        <p14:creationId xmlns:p14="http://schemas.microsoft.com/office/powerpoint/2010/main" val="90962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944354F0-F178-33D1-41AB-D4E76BB16497}"/>
              </a:ext>
            </a:extLst>
          </p:cNvPr>
          <p:cNvSpPr txBox="1"/>
          <p:nvPr/>
        </p:nvSpPr>
        <p:spPr>
          <a:xfrm>
            <a:off x="609600" y="894608"/>
            <a:ext cx="7124700" cy="1605082"/>
          </a:xfrm>
          <a:prstGeom prst="rect">
            <a:avLst/>
          </a:prstGeom>
        </p:spPr>
        <p:txBody>
          <a:bodyPr wrap="square" lIns="0" tIns="0" rIns="0" bIns="0" rtlCol="0" anchor="t">
            <a:spAutoFit/>
          </a:bodyPr>
          <a:lstStyle/>
          <a:p>
            <a:pPr>
              <a:lnSpc>
                <a:spcPts val="9359"/>
              </a:lnSpc>
            </a:pPr>
            <a:r>
              <a:rPr lang="en-US" sz="6800" dirty="0">
                <a:solidFill>
                  <a:srgbClr val="102B30"/>
                </a:solidFill>
                <a:latin typeface="Archivo Narrow"/>
              </a:rPr>
              <a:t>Data wrangling: Highways England</a:t>
            </a:r>
          </a:p>
        </p:txBody>
      </p:sp>
      <p:sp>
        <p:nvSpPr>
          <p:cNvPr id="4" name="TextBox 5">
            <a:extLst>
              <a:ext uri="{FF2B5EF4-FFF2-40B4-BE49-F238E27FC236}">
                <a16:creationId xmlns:a16="http://schemas.microsoft.com/office/drawing/2014/main" id="{EC9F91ED-43EF-16AD-725A-54C3EE8D898A}"/>
              </a:ext>
            </a:extLst>
          </p:cNvPr>
          <p:cNvSpPr txBox="1"/>
          <p:nvPr/>
        </p:nvSpPr>
        <p:spPr>
          <a:xfrm>
            <a:off x="361950" y="3694380"/>
            <a:ext cx="7543800" cy="7476662"/>
          </a:xfrm>
          <a:prstGeom prst="rect">
            <a:avLst/>
          </a:prstGeom>
        </p:spPr>
        <p:txBody>
          <a:bodyPr wrap="square" lIns="0" tIns="0" rIns="0" bIns="0" rtlCol="0" anchor="t">
            <a:spAutoFit/>
          </a:bodyPr>
          <a:lstStyle/>
          <a:p>
            <a:pPr marL="259080" lvl="1">
              <a:lnSpc>
                <a:spcPts val="4224"/>
              </a:lnSpc>
            </a:pPr>
            <a:r>
              <a:rPr lang="en-US" sz="2400" dirty="0">
                <a:solidFill>
                  <a:srgbClr val="FF7C64"/>
                </a:solidFill>
                <a:latin typeface="Open Sauce Bold"/>
              </a:rPr>
              <a:t>What data does this site contain? </a:t>
            </a:r>
          </a:p>
          <a:p>
            <a:pPr marL="259080" lvl="1">
              <a:lnSpc>
                <a:spcPts val="4224"/>
              </a:lnSpc>
            </a:pPr>
            <a:r>
              <a:rPr lang="en-US" sz="2400" dirty="0">
                <a:solidFill>
                  <a:srgbClr val="102B30"/>
                </a:solidFill>
                <a:latin typeface="Open Sauce Light"/>
              </a:rPr>
              <a:t>Timestamped traffic data stored as downloadable zip files for various sites along England’s motorways and major A roads</a:t>
            </a:r>
          </a:p>
          <a:p>
            <a:pPr marL="259080" lvl="1">
              <a:lnSpc>
                <a:spcPts val="4224"/>
              </a:lnSpc>
            </a:pPr>
            <a:endParaRPr lang="en-US" sz="2400" dirty="0">
              <a:solidFill>
                <a:srgbClr val="102B30"/>
              </a:solidFill>
              <a:latin typeface="Open Sauce Light"/>
            </a:endParaRPr>
          </a:p>
          <a:p>
            <a:pPr marL="259080" lvl="1">
              <a:lnSpc>
                <a:spcPts val="4224"/>
              </a:lnSpc>
            </a:pPr>
            <a:r>
              <a:rPr lang="en-US" sz="2400" dirty="0">
                <a:solidFill>
                  <a:srgbClr val="FF7C64"/>
                </a:solidFill>
                <a:latin typeface="Open Sauce Bold"/>
              </a:rPr>
              <a:t>What was extracted?</a:t>
            </a:r>
            <a:endParaRPr lang="en-US" sz="2400" dirty="0">
              <a:solidFill>
                <a:srgbClr val="102B30"/>
              </a:solidFill>
              <a:latin typeface="Open Sauce Light"/>
            </a:endParaRPr>
          </a:p>
          <a:p>
            <a:pPr marL="259080" lvl="1">
              <a:lnSpc>
                <a:spcPts val="4224"/>
              </a:lnSpc>
            </a:pPr>
            <a:r>
              <a:rPr lang="en-US" sz="2400" b="1" dirty="0">
                <a:solidFill>
                  <a:srgbClr val="102B30"/>
                </a:solidFill>
                <a:latin typeface="Open Sauce Light"/>
              </a:rPr>
              <a:t>122550</a:t>
            </a:r>
            <a:r>
              <a:rPr lang="en-US" sz="2400" dirty="0">
                <a:solidFill>
                  <a:srgbClr val="102B30"/>
                </a:solidFill>
                <a:latin typeface="Open Sauce Light"/>
              </a:rPr>
              <a:t> download links to CVSs containing: </a:t>
            </a:r>
          </a:p>
          <a:p>
            <a:pPr marL="1059180" lvl="2" indent="-342900">
              <a:lnSpc>
                <a:spcPts val="4224"/>
              </a:lnSpc>
              <a:buFont typeface="Arial" panose="020B0604020202020204" pitchFamily="34" charset="0"/>
              <a:buChar char="•"/>
            </a:pPr>
            <a:r>
              <a:rPr lang="en-US" sz="2400" b="1" dirty="0">
                <a:solidFill>
                  <a:srgbClr val="102B30"/>
                </a:solidFill>
                <a:latin typeface="Open Sauce Light"/>
              </a:rPr>
              <a:t>2022</a:t>
            </a:r>
            <a:r>
              <a:rPr lang="en-US" sz="2400" dirty="0">
                <a:solidFill>
                  <a:srgbClr val="102B30"/>
                </a:solidFill>
                <a:latin typeface="Open Sauce Light"/>
              </a:rPr>
              <a:t> traffic data  </a:t>
            </a:r>
          </a:p>
          <a:p>
            <a:pPr marL="1059180" lvl="2" indent="-342900">
              <a:lnSpc>
                <a:spcPts val="4224"/>
              </a:lnSpc>
              <a:buFont typeface="Arial" panose="020B0604020202020204" pitchFamily="34" charset="0"/>
              <a:buChar char="•"/>
            </a:pPr>
            <a:r>
              <a:rPr lang="en-US" sz="2400" dirty="0">
                <a:solidFill>
                  <a:srgbClr val="102B30"/>
                </a:solidFill>
                <a:latin typeface="Open Sauce Light"/>
              </a:rPr>
              <a:t>for</a:t>
            </a:r>
            <a:r>
              <a:rPr lang="en-US" sz="2400" b="1" dirty="0">
                <a:solidFill>
                  <a:srgbClr val="102B30"/>
                </a:solidFill>
                <a:latin typeface="Open Sauce Light"/>
              </a:rPr>
              <a:t> 153 </a:t>
            </a:r>
            <a:r>
              <a:rPr lang="en-US" sz="2400" dirty="0">
                <a:solidFill>
                  <a:srgbClr val="102B30"/>
                </a:solidFill>
                <a:latin typeface="Open Sauce Light"/>
              </a:rPr>
              <a:t>roads</a:t>
            </a:r>
          </a:p>
          <a:p>
            <a:pPr marL="1059180" lvl="2" indent="-342900">
              <a:lnSpc>
                <a:spcPts val="4224"/>
              </a:lnSpc>
              <a:buFont typeface="Arial" panose="020B0604020202020204" pitchFamily="34" charset="0"/>
              <a:buChar char="•"/>
            </a:pPr>
            <a:r>
              <a:rPr lang="en-US" sz="2400" dirty="0">
                <a:solidFill>
                  <a:srgbClr val="102B30"/>
                </a:solidFill>
                <a:latin typeface="Open Sauce Light"/>
              </a:rPr>
              <a:t>and</a:t>
            </a:r>
            <a:r>
              <a:rPr lang="en-US" sz="2400" b="1" dirty="0">
                <a:solidFill>
                  <a:srgbClr val="102B30"/>
                </a:solidFill>
                <a:latin typeface="Open Sauce Light"/>
              </a:rPr>
              <a:t> &gt;9000 </a:t>
            </a:r>
            <a:r>
              <a:rPr lang="en-US" sz="2400" dirty="0">
                <a:solidFill>
                  <a:srgbClr val="102B30"/>
                </a:solidFill>
                <a:latin typeface="Open Sauce Light"/>
              </a:rPr>
              <a:t>sites along the roads</a:t>
            </a:r>
          </a:p>
          <a:p>
            <a:pPr marL="259080" lvl="1">
              <a:lnSpc>
                <a:spcPts val="4224"/>
              </a:lnSpc>
            </a:pPr>
            <a:endParaRPr lang="en-US" sz="2400" dirty="0">
              <a:solidFill>
                <a:srgbClr val="102B30"/>
              </a:solidFill>
              <a:latin typeface="Open Sauce Light"/>
            </a:endParaRPr>
          </a:p>
          <a:p>
            <a:pPr marL="259080" lvl="1">
              <a:lnSpc>
                <a:spcPts val="4224"/>
              </a:lnSpc>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grpSp>
        <p:nvGrpSpPr>
          <p:cNvPr id="14" name="Group 13">
            <a:extLst>
              <a:ext uri="{FF2B5EF4-FFF2-40B4-BE49-F238E27FC236}">
                <a16:creationId xmlns:a16="http://schemas.microsoft.com/office/drawing/2014/main" id="{B5FF7913-679B-3442-2E68-AE5CD695D645}"/>
              </a:ext>
            </a:extLst>
          </p:cNvPr>
          <p:cNvGrpSpPr/>
          <p:nvPr/>
        </p:nvGrpSpPr>
        <p:grpSpPr>
          <a:xfrm>
            <a:off x="8077200" y="190500"/>
            <a:ext cx="10058400" cy="9906000"/>
            <a:chOff x="8077200" y="190500"/>
            <a:chExt cx="10058400" cy="9906000"/>
          </a:xfrm>
        </p:grpSpPr>
        <p:grpSp>
          <p:nvGrpSpPr>
            <p:cNvPr id="12" name="Group 11">
              <a:extLst>
                <a:ext uri="{FF2B5EF4-FFF2-40B4-BE49-F238E27FC236}">
                  <a16:creationId xmlns:a16="http://schemas.microsoft.com/office/drawing/2014/main" id="{BC3535A5-E610-0C61-4DCC-9E76C1722CD6}"/>
                </a:ext>
              </a:extLst>
            </p:cNvPr>
            <p:cNvGrpSpPr/>
            <p:nvPr/>
          </p:nvGrpSpPr>
          <p:grpSpPr>
            <a:xfrm>
              <a:off x="8166688" y="190500"/>
              <a:ext cx="9968912" cy="9906000"/>
              <a:chOff x="8166688" y="190500"/>
              <a:chExt cx="9968912" cy="9906000"/>
            </a:xfrm>
          </p:grpSpPr>
          <p:pic>
            <p:nvPicPr>
              <p:cNvPr id="5" name="Picture 4">
                <a:extLst>
                  <a:ext uri="{FF2B5EF4-FFF2-40B4-BE49-F238E27FC236}">
                    <a16:creationId xmlns:a16="http://schemas.microsoft.com/office/drawing/2014/main" id="{EF959D5A-843A-CFB7-6420-C74A16BA068C}"/>
                  </a:ext>
                </a:extLst>
              </p:cNvPr>
              <p:cNvPicPr>
                <a:picLocks noChangeAspect="1"/>
              </p:cNvPicPr>
              <p:nvPr/>
            </p:nvPicPr>
            <p:blipFill rotWithShape="1">
              <a:blip r:embed="rId3"/>
              <a:srcRect l="21045" r="495"/>
              <a:stretch/>
            </p:blipFill>
            <p:spPr>
              <a:xfrm>
                <a:off x="8166690" y="231254"/>
                <a:ext cx="9968910" cy="3526491"/>
              </a:xfrm>
              <a:prstGeom prst="rect">
                <a:avLst/>
              </a:prstGeom>
            </p:spPr>
          </p:pic>
          <p:pic>
            <p:nvPicPr>
              <p:cNvPr id="6" name="Picture 5">
                <a:extLst>
                  <a:ext uri="{FF2B5EF4-FFF2-40B4-BE49-F238E27FC236}">
                    <a16:creationId xmlns:a16="http://schemas.microsoft.com/office/drawing/2014/main" id="{3CA5423B-AFD9-C05D-CBCB-B6555FBF43AC}"/>
                  </a:ext>
                </a:extLst>
              </p:cNvPr>
              <p:cNvPicPr>
                <a:picLocks noChangeAspect="1"/>
              </p:cNvPicPr>
              <p:nvPr/>
            </p:nvPicPr>
            <p:blipFill rotWithShape="1">
              <a:blip r:embed="rId4"/>
              <a:srcRect l="21540"/>
              <a:stretch/>
            </p:blipFill>
            <p:spPr>
              <a:xfrm>
                <a:off x="8166688" y="2179182"/>
                <a:ext cx="9968911" cy="7917318"/>
              </a:xfrm>
              <a:prstGeom prst="rect">
                <a:avLst/>
              </a:prstGeom>
              <a:ln>
                <a:noFill/>
              </a:ln>
            </p:spPr>
          </p:pic>
          <p:pic>
            <p:nvPicPr>
              <p:cNvPr id="7" name="Picture 6">
                <a:extLst>
                  <a:ext uri="{FF2B5EF4-FFF2-40B4-BE49-F238E27FC236}">
                    <a16:creationId xmlns:a16="http://schemas.microsoft.com/office/drawing/2014/main" id="{D36F38CF-4D1F-038A-92B6-966FF7356838}"/>
                  </a:ext>
                </a:extLst>
              </p:cNvPr>
              <p:cNvPicPr>
                <a:picLocks noChangeAspect="1"/>
              </p:cNvPicPr>
              <p:nvPr/>
            </p:nvPicPr>
            <p:blipFill rotWithShape="1">
              <a:blip r:embed="rId3"/>
              <a:srcRect l="822" r="20719" b="66204"/>
              <a:stretch/>
            </p:blipFill>
            <p:spPr>
              <a:xfrm>
                <a:off x="8166688" y="190500"/>
                <a:ext cx="9968910" cy="1191810"/>
              </a:xfrm>
              <a:prstGeom prst="rect">
                <a:avLst/>
              </a:prstGeom>
            </p:spPr>
          </p:pic>
        </p:grpSp>
        <p:sp>
          <p:nvSpPr>
            <p:cNvPr id="8" name="Rectangle 7">
              <a:extLst>
                <a:ext uri="{FF2B5EF4-FFF2-40B4-BE49-F238E27FC236}">
                  <a16:creationId xmlns:a16="http://schemas.microsoft.com/office/drawing/2014/main" id="{1EB2FE35-2505-FE4B-B956-2FDE2DFA1A05}"/>
                </a:ext>
              </a:extLst>
            </p:cNvPr>
            <p:cNvSpPr/>
            <p:nvPr/>
          </p:nvSpPr>
          <p:spPr>
            <a:xfrm>
              <a:off x="8077200" y="190500"/>
              <a:ext cx="10058398" cy="9906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380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grpSp>
        <p:nvGrpSpPr>
          <p:cNvPr id="3" name="Group 3"/>
          <p:cNvGrpSpPr/>
          <p:nvPr/>
        </p:nvGrpSpPr>
        <p:grpSpPr>
          <a:xfrm>
            <a:off x="7919902" y="3434357"/>
            <a:ext cx="8627375" cy="4270923"/>
            <a:chOff x="0" y="-9525"/>
            <a:chExt cx="11503166" cy="5694563"/>
          </a:xfrm>
        </p:grpSpPr>
        <p:sp>
          <p:nvSpPr>
            <p:cNvPr id="4" name="TextBox 4"/>
            <p:cNvSpPr txBox="1"/>
            <p:nvPr/>
          </p:nvSpPr>
          <p:spPr>
            <a:xfrm>
              <a:off x="0" y="-9525"/>
              <a:ext cx="11503166" cy="3183435"/>
            </a:xfrm>
            <a:prstGeom prst="rect">
              <a:avLst/>
            </a:prstGeom>
          </p:spPr>
          <p:txBody>
            <a:bodyPr lIns="0" tIns="0" rIns="0" bIns="0" rtlCol="0" anchor="t">
              <a:spAutoFit/>
            </a:bodyPr>
            <a:lstStyle/>
            <a:p>
              <a:pPr>
                <a:lnSpc>
                  <a:spcPts val="9359"/>
                </a:lnSpc>
              </a:pPr>
              <a:r>
                <a:rPr lang="en-US" sz="7799" dirty="0">
                  <a:solidFill>
                    <a:srgbClr val="FFFFFF"/>
                  </a:solidFill>
                  <a:latin typeface="Archivo Narrow"/>
                </a:rPr>
                <a:t>What was the output of data wrangling?</a:t>
              </a:r>
            </a:p>
          </p:txBody>
        </p:sp>
        <p:sp>
          <p:nvSpPr>
            <p:cNvPr id="5" name="TextBox 5"/>
            <p:cNvSpPr txBox="1"/>
            <p:nvPr/>
          </p:nvSpPr>
          <p:spPr>
            <a:xfrm>
              <a:off x="0" y="3838378"/>
              <a:ext cx="11133150" cy="1846660"/>
            </a:xfrm>
            <a:prstGeom prst="rect">
              <a:avLst/>
            </a:prstGeom>
          </p:spPr>
          <p:txBody>
            <a:bodyPr lIns="0" tIns="0" rIns="0" bIns="0" rtlCol="0" anchor="t">
              <a:spAutoFit/>
            </a:bodyPr>
            <a:lstStyle/>
            <a:p>
              <a:pPr>
                <a:lnSpc>
                  <a:spcPts val="3600"/>
                </a:lnSpc>
              </a:pPr>
              <a:r>
                <a:rPr lang="en-US" sz="2800" dirty="0">
                  <a:solidFill>
                    <a:srgbClr val="102B30"/>
                  </a:solidFill>
                  <a:latin typeface="Open Sauce Bold"/>
                </a:rPr>
                <a:t>Average number of cars passing through 9049 locations along major roads in England per minute</a:t>
              </a:r>
            </a:p>
          </p:txBody>
        </p:sp>
      </p:grpSp>
      <p:grpSp>
        <p:nvGrpSpPr>
          <p:cNvPr id="22" name="Group 21">
            <a:extLst>
              <a:ext uri="{FF2B5EF4-FFF2-40B4-BE49-F238E27FC236}">
                <a16:creationId xmlns:a16="http://schemas.microsoft.com/office/drawing/2014/main" id="{3198DBB6-9381-EEAF-635A-5531BD5AC442}"/>
              </a:ext>
            </a:extLst>
          </p:cNvPr>
          <p:cNvGrpSpPr/>
          <p:nvPr/>
        </p:nvGrpSpPr>
        <p:grpSpPr>
          <a:xfrm>
            <a:off x="0" y="1"/>
            <a:ext cx="6401158" cy="10286999"/>
            <a:chOff x="0" y="21625"/>
            <a:chExt cx="6401158" cy="10286999"/>
          </a:xfrm>
        </p:grpSpPr>
        <p:sp>
          <p:nvSpPr>
            <p:cNvPr id="2" name="Rectangle 1">
              <a:extLst>
                <a:ext uri="{FF2B5EF4-FFF2-40B4-BE49-F238E27FC236}">
                  <a16:creationId xmlns:a16="http://schemas.microsoft.com/office/drawing/2014/main" id="{9E55FC43-D526-7F14-EC3A-8CCF395FC5E4}"/>
                </a:ext>
              </a:extLst>
            </p:cNvPr>
            <p:cNvSpPr/>
            <p:nvPr/>
          </p:nvSpPr>
          <p:spPr>
            <a:xfrm>
              <a:off x="0" y="21625"/>
              <a:ext cx="6401158" cy="1028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rawing of a tree&#10;&#10;Description automatically generated with low confidence">
              <a:extLst>
                <a:ext uri="{FF2B5EF4-FFF2-40B4-BE49-F238E27FC236}">
                  <a16:creationId xmlns:a16="http://schemas.microsoft.com/office/drawing/2014/main" id="{CF1A4387-C247-A010-8E89-9BE3DD5825EC}"/>
                </a:ext>
              </a:extLst>
            </p:cNvPr>
            <p:cNvPicPr>
              <a:picLocks noChangeAspect="1"/>
            </p:cNvPicPr>
            <p:nvPr/>
          </p:nvPicPr>
          <p:blipFill rotWithShape="1">
            <a:blip r:embed="rId3"/>
            <a:srcRect t="4747" b="3472"/>
            <a:stretch/>
          </p:blipFill>
          <p:spPr>
            <a:xfrm>
              <a:off x="1032964" y="342900"/>
              <a:ext cx="4335229" cy="6966943"/>
            </a:xfrm>
            <a:prstGeom prst="rect">
              <a:avLst/>
            </a:prstGeom>
          </p:spPr>
        </p:pic>
      </p:grpSp>
      <p:pic>
        <p:nvPicPr>
          <p:cNvPr id="10" name="Picture 10">
            <a:extLst>
              <a:ext uri="{FF2B5EF4-FFF2-40B4-BE49-F238E27FC236}">
                <a16:creationId xmlns:a16="http://schemas.microsoft.com/office/drawing/2014/main" id="{0EE25D37-DA1F-1584-2BB3-55A4744DD4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9024">
            <a:off x="5202755" y="8712511"/>
            <a:ext cx="803352" cy="416954"/>
          </a:xfrm>
          <a:prstGeom prst="rect">
            <a:avLst/>
          </a:prstGeom>
        </p:spPr>
      </p:pic>
      <p:grpSp>
        <p:nvGrpSpPr>
          <p:cNvPr id="23" name="Group 22">
            <a:extLst>
              <a:ext uri="{FF2B5EF4-FFF2-40B4-BE49-F238E27FC236}">
                <a16:creationId xmlns:a16="http://schemas.microsoft.com/office/drawing/2014/main" id="{BADDAA32-80EA-AC66-B86E-EAD8F4B5C5AD}"/>
              </a:ext>
            </a:extLst>
          </p:cNvPr>
          <p:cNvGrpSpPr/>
          <p:nvPr/>
        </p:nvGrpSpPr>
        <p:grpSpPr>
          <a:xfrm>
            <a:off x="2992100" y="6797199"/>
            <a:ext cx="1525894" cy="1164690"/>
            <a:chOff x="2992100" y="6797199"/>
            <a:chExt cx="1525894" cy="1164690"/>
          </a:xfrm>
        </p:grpSpPr>
        <p:pic>
          <p:nvPicPr>
            <p:cNvPr id="8" name="Picture 10">
              <a:extLst>
                <a:ext uri="{FF2B5EF4-FFF2-40B4-BE49-F238E27FC236}">
                  <a16:creationId xmlns:a16="http://schemas.microsoft.com/office/drawing/2014/main" id="{B220C98A-2060-84FC-DB95-88FD861592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587655">
              <a:off x="3769427" y="7213323"/>
              <a:ext cx="1080179" cy="416954"/>
            </a:xfrm>
            <a:prstGeom prst="rect">
              <a:avLst/>
            </a:prstGeom>
          </p:spPr>
        </p:pic>
        <p:pic>
          <p:nvPicPr>
            <p:cNvPr id="9" name="Picture 10">
              <a:extLst>
                <a:ext uri="{FF2B5EF4-FFF2-40B4-BE49-F238E27FC236}">
                  <a16:creationId xmlns:a16="http://schemas.microsoft.com/office/drawing/2014/main" id="{E191BCB1-87C9-27BC-38AD-97055B0C60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097356">
              <a:off x="2798901" y="6990398"/>
              <a:ext cx="803352" cy="416954"/>
            </a:xfrm>
            <a:prstGeom prst="rect">
              <a:avLst/>
            </a:prstGeom>
          </p:spPr>
        </p:pic>
        <p:pic>
          <p:nvPicPr>
            <p:cNvPr id="16" name="Picture 10">
              <a:extLst>
                <a:ext uri="{FF2B5EF4-FFF2-40B4-BE49-F238E27FC236}">
                  <a16:creationId xmlns:a16="http://schemas.microsoft.com/office/drawing/2014/main" id="{3945085F-CCD8-3F99-A429-EDF980924D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09735">
              <a:off x="3323301" y="7224285"/>
              <a:ext cx="803352" cy="416954"/>
            </a:xfrm>
            <a:prstGeom prst="rect">
              <a:avLst/>
            </a:prstGeom>
          </p:spPr>
        </p:pic>
      </p:grpSp>
      <p:grpSp>
        <p:nvGrpSpPr>
          <p:cNvPr id="21" name="Group 20">
            <a:extLst>
              <a:ext uri="{FF2B5EF4-FFF2-40B4-BE49-F238E27FC236}">
                <a16:creationId xmlns:a16="http://schemas.microsoft.com/office/drawing/2014/main" id="{D5C356AA-76EB-A1E8-684C-F4A5ECF6D13B}"/>
              </a:ext>
            </a:extLst>
          </p:cNvPr>
          <p:cNvGrpSpPr/>
          <p:nvPr/>
        </p:nvGrpSpPr>
        <p:grpSpPr>
          <a:xfrm>
            <a:off x="228600" y="8061220"/>
            <a:ext cx="9979217" cy="1644579"/>
            <a:chOff x="228600" y="8061220"/>
            <a:chExt cx="9979217" cy="1644579"/>
          </a:xfrm>
        </p:grpSpPr>
        <p:grpSp>
          <p:nvGrpSpPr>
            <p:cNvPr id="19" name="Group 18">
              <a:extLst>
                <a:ext uri="{FF2B5EF4-FFF2-40B4-BE49-F238E27FC236}">
                  <a16:creationId xmlns:a16="http://schemas.microsoft.com/office/drawing/2014/main" id="{C22588E8-01B9-F89B-5B3D-69F014BD7627}"/>
                </a:ext>
              </a:extLst>
            </p:cNvPr>
            <p:cNvGrpSpPr/>
            <p:nvPr/>
          </p:nvGrpSpPr>
          <p:grpSpPr>
            <a:xfrm>
              <a:off x="228600" y="8061220"/>
              <a:ext cx="9979217" cy="1636446"/>
              <a:chOff x="228600" y="8061220"/>
              <a:chExt cx="9979217" cy="1636446"/>
            </a:xfrm>
          </p:grpSpPr>
          <p:pic>
            <p:nvPicPr>
              <p:cNvPr id="14" name="Picture 13">
                <a:extLst>
                  <a:ext uri="{FF2B5EF4-FFF2-40B4-BE49-F238E27FC236}">
                    <a16:creationId xmlns:a16="http://schemas.microsoft.com/office/drawing/2014/main" id="{A18DA293-5080-8AE1-B1A5-6B4DA4806154}"/>
                  </a:ext>
                </a:extLst>
              </p:cNvPr>
              <p:cNvPicPr>
                <a:picLocks noChangeAspect="1"/>
              </p:cNvPicPr>
              <p:nvPr/>
            </p:nvPicPr>
            <p:blipFill rotWithShape="1">
              <a:blip r:embed="rId6"/>
              <a:srcRect l="82091"/>
              <a:stretch/>
            </p:blipFill>
            <p:spPr>
              <a:xfrm>
                <a:off x="8229600" y="8061220"/>
                <a:ext cx="1978217" cy="1636446"/>
              </a:xfrm>
              <a:prstGeom prst="rect">
                <a:avLst/>
              </a:prstGeom>
              <a:ln>
                <a:noFill/>
              </a:ln>
            </p:spPr>
          </p:pic>
          <p:pic>
            <p:nvPicPr>
              <p:cNvPr id="17" name="Picture 16">
                <a:extLst>
                  <a:ext uri="{FF2B5EF4-FFF2-40B4-BE49-F238E27FC236}">
                    <a16:creationId xmlns:a16="http://schemas.microsoft.com/office/drawing/2014/main" id="{6D6ACA41-2EBB-8413-E4CE-E6687E2EC8D9}"/>
                  </a:ext>
                </a:extLst>
              </p:cNvPr>
              <p:cNvPicPr>
                <a:picLocks noChangeAspect="1"/>
              </p:cNvPicPr>
              <p:nvPr/>
            </p:nvPicPr>
            <p:blipFill rotWithShape="1">
              <a:blip r:embed="rId6"/>
              <a:srcRect r="26877"/>
              <a:stretch/>
            </p:blipFill>
            <p:spPr>
              <a:xfrm>
                <a:off x="228600" y="8061220"/>
                <a:ext cx="8077200" cy="1636446"/>
              </a:xfrm>
              <a:prstGeom prst="rect">
                <a:avLst/>
              </a:prstGeom>
              <a:ln>
                <a:noFill/>
              </a:ln>
            </p:spPr>
          </p:pic>
        </p:grpSp>
        <p:sp>
          <p:nvSpPr>
            <p:cNvPr id="20" name="Rectangle 19">
              <a:extLst>
                <a:ext uri="{FF2B5EF4-FFF2-40B4-BE49-F238E27FC236}">
                  <a16:creationId xmlns:a16="http://schemas.microsoft.com/office/drawing/2014/main" id="{F88EB55E-2986-82E6-8369-22493A79CBFB}"/>
                </a:ext>
              </a:extLst>
            </p:cNvPr>
            <p:cNvSpPr/>
            <p:nvPr/>
          </p:nvSpPr>
          <p:spPr>
            <a:xfrm>
              <a:off x="228600" y="8069353"/>
              <a:ext cx="9979217" cy="16364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246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85029" y="1200012"/>
            <a:ext cx="13517942" cy="4186355"/>
            <a:chOff x="0" y="-9525"/>
            <a:chExt cx="18023923" cy="5581806"/>
          </a:xfrm>
        </p:grpSpPr>
        <p:sp>
          <p:nvSpPr>
            <p:cNvPr id="3" name="TextBox 3"/>
            <p:cNvSpPr txBox="1"/>
            <p:nvPr/>
          </p:nvSpPr>
          <p:spPr>
            <a:xfrm>
              <a:off x="0" y="-9525"/>
              <a:ext cx="18023923" cy="1990725"/>
            </a:xfrm>
            <a:prstGeom prst="rect">
              <a:avLst/>
            </a:prstGeom>
          </p:spPr>
          <p:txBody>
            <a:bodyPr lIns="0" tIns="0" rIns="0" bIns="0" rtlCol="0" anchor="t">
              <a:spAutoFit/>
            </a:bodyPr>
            <a:lstStyle/>
            <a:p>
              <a:pPr algn="ctr">
                <a:lnSpc>
                  <a:spcPts val="11760"/>
                </a:lnSpc>
              </a:pPr>
              <a:r>
                <a:rPr lang="en-US" sz="9800" dirty="0">
                  <a:solidFill>
                    <a:srgbClr val="102B30"/>
                  </a:solidFill>
                  <a:latin typeface="Archivo Narrow"/>
                </a:rPr>
                <a:t>Determining </a:t>
              </a:r>
              <a:r>
                <a:rPr lang="en-US" sz="9800" dirty="0">
                  <a:solidFill>
                    <a:srgbClr val="FF7C64"/>
                  </a:solidFill>
                  <a:latin typeface="Archivo Narrow"/>
                </a:rPr>
                <a:t>Traffic flow</a:t>
              </a:r>
            </a:p>
          </p:txBody>
        </p:sp>
        <p:sp>
          <p:nvSpPr>
            <p:cNvPr id="4" name="TextBox 4"/>
            <p:cNvSpPr txBox="1"/>
            <p:nvPr/>
          </p:nvSpPr>
          <p:spPr>
            <a:xfrm>
              <a:off x="289981" y="2339088"/>
              <a:ext cx="17443960" cy="3233193"/>
            </a:xfrm>
            <a:prstGeom prst="rect">
              <a:avLst/>
            </a:prstGeom>
          </p:spPr>
          <p:txBody>
            <a:bodyPr lIns="0" tIns="0" rIns="0" bIns="0" rtlCol="0" anchor="t">
              <a:spAutoFit/>
            </a:bodyPr>
            <a:lstStyle/>
            <a:p>
              <a:pPr marL="514350" indent="-514350" algn="ctr">
                <a:lnSpc>
                  <a:spcPct val="150000"/>
                </a:lnSpc>
                <a:buFont typeface="+mj-lt"/>
                <a:buAutoNum type="arabicPeriod"/>
              </a:pPr>
              <a:r>
                <a:rPr lang="en-US" sz="2799" dirty="0">
                  <a:solidFill>
                    <a:srgbClr val="102B30"/>
                  </a:solidFill>
                  <a:latin typeface="Open Sauce Light"/>
                </a:rPr>
                <a:t>Determine direct distance between each postal code &amp; traffic site</a:t>
              </a:r>
            </a:p>
            <a:p>
              <a:pPr marL="514350" indent="-514350" algn="ctr">
                <a:lnSpc>
                  <a:spcPct val="150000"/>
                </a:lnSpc>
                <a:buFont typeface="+mj-lt"/>
                <a:buAutoNum type="arabicPeriod"/>
              </a:pPr>
              <a:r>
                <a:rPr lang="en-US" sz="2799" dirty="0">
                  <a:solidFill>
                    <a:srgbClr val="102B30"/>
                  </a:solidFill>
                  <a:latin typeface="Open Sauce Light"/>
                </a:rPr>
                <a:t>Map the the 20 shortest driving distances per postal code</a:t>
              </a:r>
            </a:p>
            <a:p>
              <a:pPr marL="514350" indent="-514350" algn="ctr">
                <a:lnSpc>
                  <a:spcPct val="150000"/>
                </a:lnSpc>
                <a:buFont typeface="+mj-lt"/>
                <a:buAutoNum type="arabicPeriod"/>
              </a:pPr>
              <a:r>
                <a:rPr lang="en-US" sz="2799" dirty="0">
                  <a:solidFill>
                    <a:srgbClr val="102B30"/>
                  </a:solidFill>
                  <a:latin typeface="Open Sauce Light"/>
                </a:rPr>
                <a:t>Determine the closest traffic site &amp; the traffic flow at this location</a:t>
              </a:r>
            </a:p>
            <a:p>
              <a:pPr marL="816609" lvl="1" indent="-514350">
                <a:lnSpc>
                  <a:spcPts val="4199"/>
                </a:lnSpc>
                <a:buFont typeface="+mj-lt"/>
                <a:buAutoNum type="arabicPeriod"/>
              </a:pPr>
              <a:endParaRPr lang="en-US" sz="2799" dirty="0">
                <a:solidFill>
                  <a:srgbClr val="102B30"/>
                </a:solidFill>
                <a:latin typeface="Open Sauce Light"/>
              </a:endParaRPr>
            </a:p>
          </p:txBody>
        </p:sp>
      </p:grpSp>
      <p:pic>
        <p:nvPicPr>
          <p:cNvPr id="5" name="Picture 5"/>
          <p:cNvPicPr>
            <a:picLocks noChangeAspect="1"/>
          </p:cNvPicPr>
          <p:nvPr/>
        </p:nvPicPr>
        <p:blipFill>
          <a:blip r:embed="rId3">
            <a:alphaModFix amt="2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346665">
            <a:off x="-3676839" y="-1558176"/>
            <a:ext cx="5980054" cy="5947436"/>
          </a:xfrm>
          <a:prstGeom prst="rect">
            <a:avLst/>
          </a:prstGeom>
        </p:spPr>
      </p:pic>
      <p:grpSp>
        <p:nvGrpSpPr>
          <p:cNvPr id="16" name="Group 15">
            <a:extLst>
              <a:ext uri="{FF2B5EF4-FFF2-40B4-BE49-F238E27FC236}">
                <a16:creationId xmlns:a16="http://schemas.microsoft.com/office/drawing/2014/main" id="{F2EE50A7-4BD3-A297-B7F2-3FBC47689665}"/>
              </a:ext>
            </a:extLst>
          </p:cNvPr>
          <p:cNvGrpSpPr/>
          <p:nvPr/>
        </p:nvGrpSpPr>
        <p:grpSpPr>
          <a:xfrm>
            <a:off x="160040" y="5753100"/>
            <a:ext cx="5915786" cy="4391468"/>
            <a:chOff x="160040" y="5753100"/>
            <a:chExt cx="5915786" cy="4391468"/>
          </a:xfrm>
        </p:grpSpPr>
        <p:pic>
          <p:nvPicPr>
            <p:cNvPr id="14" name="Picture 13">
              <a:extLst>
                <a:ext uri="{FF2B5EF4-FFF2-40B4-BE49-F238E27FC236}">
                  <a16:creationId xmlns:a16="http://schemas.microsoft.com/office/drawing/2014/main" id="{A345AA74-F5EE-20BC-CE49-248BDFCAB408}"/>
                </a:ext>
              </a:extLst>
            </p:cNvPr>
            <p:cNvPicPr>
              <a:picLocks noChangeAspect="1"/>
            </p:cNvPicPr>
            <p:nvPr/>
          </p:nvPicPr>
          <p:blipFill rotWithShape="1">
            <a:blip r:embed="rId5"/>
            <a:srcRect r="67163"/>
            <a:stretch/>
          </p:blipFill>
          <p:spPr>
            <a:xfrm>
              <a:off x="160040" y="5789765"/>
              <a:ext cx="5915786" cy="4354803"/>
            </a:xfrm>
            <a:prstGeom prst="rect">
              <a:avLst/>
            </a:prstGeom>
          </p:spPr>
        </p:pic>
        <p:sp>
          <p:nvSpPr>
            <p:cNvPr id="10" name="TextBox 9">
              <a:extLst>
                <a:ext uri="{FF2B5EF4-FFF2-40B4-BE49-F238E27FC236}">
                  <a16:creationId xmlns:a16="http://schemas.microsoft.com/office/drawing/2014/main" id="{B5AE66D6-B341-6FAA-3F69-6EEAA36289DD}"/>
                </a:ext>
              </a:extLst>
            </p:cNvPr>
            <p:cNvSpPr txBox="1"/>
            <p:nvPr/>
          </p:nvSpPr>
          <p:spPr>
            <a:xfrm>
              <a:off x="5395079" y="5753100"/>
              <a:ext cx="680747" cy="707886"/>
            </a:xfrm>
            <a:prstGeom prst="rect">
              <a:avLst/>
            </a:prstGeom>
            <a:noFill/>
            <a:ln w="38100">
              <a:solidFill>
                <a:schemeClr val="bg1"/>
              </a:solidFill>
            </a:ln>
          </p:spPr>
          <p:txBody>
            <a:bodyPr wrap="square" rtlCol="0">
              <a:spAutoFit/>
            </a:bodyPr>
            <a:lstStyle/>
            <a:p>
              <a:pPr algn="ctr"/>
              <a:r>
                <a:rPr lang="en-US" sz="4000" b="1" dirty="0"/>
                <a:t>1</a:t>
              </a:r>
            </a:p>
          </p:txBody>
        </p:sp>
      </p:grpSp>
      <p:grpSp>
        <p:nvGrpSpPr>
          <p:cNvPr id="17" name="Group 16">
            <a:extLst>
              <a:ext uri="{FF2B5EF4-FFF2-40B4-BE49-F238E27FC236}">
                <a16:creationId xmlns:a16="http://schemas.microsoft.com/office/drawing/2014/main" id="{B7721E8D-5A86-F815-D344-09A61F7076A8}"/>
              </a:ext>
            </a:extLst>
          </p:cNvPr>
          <p:cNvGrpSpPr/>
          <p:nvPr/>
        </p:nvGrpSpPr>
        <p:grpSpPr>
          <a:xfrm>
            <a:off x="6107381" y="5753100"/>
            <a:ext cx="6035577" cy="4391468"/>
            <a:chOff x="6107381" y="5753100"/>
            <a:chExt cx="6035577" cy="4391468"/>
          </a:xfrm>
        </p:grpSpPr>
        <p:pic>
          <p:nvPicPr>
            <p:cNvPr id="13" name="Picture 12">
              <a:extLst>
                <a:ext uri="{FF2B5EF4-FFF2-40B4-BE49-F238E27FC236}">
                  <a16:creationId xmlns:a16="http://schemas.microsoft.com/office/drawing/2014/main" id="{E12D6C52-83B8-22D5-5DE8-8EBBAC45A8B0}"/>
                </a:ext>
              </a:extLst>
            </p:cNvPr>
            <p:cNvPicPr>
              <a:picLocks noChangeAspect="1"/>
            </p:cNvPicPr>
            <p:nvPr/>
          </p:nvPicPr>
          <p:blipFill rotWithShape="1">
            <a:blip r:embed="rId5"/>
            <a:srcRect l="33177" r="33408"/>
            <a:stretch/>
          </p:blipFill>
          <p:spPr>
            <a:xfrm>
              <a:off x="6107381" y="5789765"/>
              <a:ext cx="6019800" cy="4354803"/>
            </a:xfrm>
            <a:prstGeom prst="rect">
              <a:avLst/>
            </a:prstGeom>
          </p:spPr>
        </p:pic>
        <p:sp>
          <p:nvSpPr>
            <p:cNvPr id="11" name="TextBox 10">
              <a:extLst>
                <a:ext uri="{FF2B5EF4-FFF2-40B4-BE49-F238E27FC236}">
                  <a16:creationId xmlns:a16="http://schemas.microsoft.com/office/drawing/2014/main" id="{F05ED75F-923C-51D2-5AA2-209EF5863E7C}"/>
                </a:ext>
              </a:extLst>
            </p:cNvPr>
            <p:cNvSpPr txBox="1"/>
            <p:nvPr/>
          </p:nvSpPr>
          <p:spPr>
            <a:xfrm>
              <a:off x="11462211" y="5753100"/>
              <a:ext cx="680747" cy="707886"/>
            </a:xfrm>
            <a:prstGeom prst="rect">
              <a:avLst/>
            </a:prstGeom>
            <a:noFill/>
            <a:ln w="38100">
              <a:solidFill>
                <a:schemeClr val="bg1"/>
              </a:solidFill>
            </a:ln>
          </p:spPr>
          <p:txBody>
            <a:bodyPr wrap="square" rtlCol="0">
              <a:spAutoFit/>
            </a:bodyPr>
            <a:lstStyle/>
            <a:p>
              <a:pPr algn="ctr"/>
              <a:r>
                <a:rPr lang="en-US" sz="4000" b="1" dirty="0"/>
                <a:t>2</a:t>
              </a:r>
            </a:p>
          </p:txBody>
        </p:sp>
      </p:grpSp>
      <p:grpSp>
        <p:nvGrpSpPr>
          <p:cNvPr id="18" name="Group 17">
            <a:extLst>
              <a:ext uri="{FF2B5EF4-FFF2-40B4-BE49-F238E27FC236}">
                <a16:creationId xmlns:a16="http://schemas.microsoft.com/office/drawing/2014/main" id="{DDD3E329-5DA1-7AC3-31C6-D90D723FF626}"/>
              </a:ext>
            </a:extLst>
          </p:cNvPr>
          <p:cNvGrpSpPr/>
          <p:nvPr/>
        </p:nvGrpSpPr>
        <p:grpSpPr>
          <a:xfrm>
            <a:off x="12158736" y="5753100"/>
            <a:ext cx="5966361" cy="4391468"/>
            <a:chOff x="12158736" y="5753100"/>
            <a:chExt cx="5966361" cy="4391468"/>
          </a:xfrm>
        </p:grpSpPr>
        <p:pic>
          <p:nvPicPr>
            <p:cNvPr id="15" name="Picture 14">
              <a:extLst>
                <a:ext uri="{FF2B5EF4-FFF2-40B4-BE49-F238E27FC236}">
                  <a16:creationId xmlns:a16="http://schemas.microsoft.com/office/drawing/2014/main" id="{80F7A59B-BD8D-8E76-0860-366A09AE1BFB}"/>
                </a:ext>
              </a:extLst>
            </p:cNvPr>
            <p:cNvPicPr>
              <a:picLocks noChangeAspect="1"/>
            </p:cNvPicPr>
            <p:nvPr/>
          </p:nvPicPr>
          <p:blipFill rotWithShape="1">
            <a:blip r:embed="rId5"/>
            <a:srcRect l="66883"/>
            <a:stretch/>
          </p:blipFill>
          <p:spPr>
            <a:xfrm>
              <a:off x="12158736" y="5789765"/>
              <a:ext cx="5966361" cy="4354803"/>
            </a:xfrm>
            <a:prstGeom prst="rect">
              <a:avLst/>
            </a:prstGeom>
          </p:spPr>
        </p:pic>
        <p:sp>
          <p:nvSpPr>
            <p:cNvPr id="12" name="TextBox 11">
              <a:extLst>
                <a:ext uri="{FF2B5EF4-FFF2-40B4-BE49-F238E27FC236}">
                  <a16:creationId xmlns:a16="http://schemas.microsoft.com/office/drawing/2014/main" id="{19174485-B61F-E671-B266-249CA306EC86}"/>
                </a:ext>
              </a:extLst>
            </p:cNvPr>
            <p:cNvSpPr txBox="1"/>
            <p:nvPr/>
          </p:nvSpPr>
          <p:spPr>
            <a:xfrm>
              <a:off x="17444350" y="5753100"/>
              <a:ext cx="680747" cy="707886"/>
            </a:xfrm>
            <a:prstGeom prst="rect">
              <a:avLst/>
            </a:prstGeom>
            <a:noFill/>
            <a:ln w="38100">
              <a:solidFill>
                <a:schemeClr val="bg1"/>
              </a:solidFill>
            </a:ln>
          </p:spPr>
          <p:txBody>
            <a:bodyPr wrap="square" rtlCol="0">
              <a:spAutoFit/>
            </a:bodyPr>
            <a:lstStyle/>
            <a:p>
              <a:pPr algn="ctr"/>
              <a:r>
                <a:rPr lang="en-US" sz="4000" b="1" dirty="0"/>
                <a:t>3</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grpSp>
        <p:nvGrpSpPr>
          <p:cNvPr id="2" name="Group 2"/>
          <p:cNvGrpSpPr/>
          <p:nvPr/>
        </p:nvGrpSpPr>
        <p:grpSpPr>
          <a:xfrm>
            <a:off x="514350" y="596033"/>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68" name="Freeform 22">
            <a:extLst>
              <a:ext uri="{FF2B5EF4-FFF2-40B4-BE49-F238E27FC236}">
                <a16:creationId xmlns:a16="http://schemas.microsoft.com/office/drawing/2014/main" id="{B145F6A3-5C2A-C351-7FBB-6E157EC3F47E}"/>
              </a:ext>
            </a:extLst>
          </p:cNvPr>
          <p:cNvSpPr/>
          <p:nvPr/>
        </p:nvSpPr>
        <p:spPr>
          <a:xfrm>
            <a:off x="6356237" y="3796853"/>
            <a:ext cx="5563090" cy="5256912"/>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sp>
        <p:nvSpPr>
          <p:cNvPr id="22" name="Freeform 22"/>
          <p:cNvSpPr/>
          <p:nvPr/>
        </p:nvSpPr>
        <p:spPr>
          <a:xfrm>
            <a:off x="1191908" y="3797169"/>
            <a:ext cx="6190417" cy="5256912"/>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sp>
        <p:nvSpPr>
          <p:cNvPr id="27" name="TextBox 27"/>
          <p:cNvSpPr txBox="1"/>
          <p:nvPr/>
        </p:nvSpPr>
        <p:spPr>
          <a:xfrm>
            <a:off x="1028700" y="1019175"/>
            <a:ext cx="7588308" cy="2387577"/>
          </a:xfrm>
          <a:prstGeom prst="rect">
            <a:avLst/>
          </a:prstGeom>
        </p:spPr>
        <p:txBody>
          <a:bodyPr lIns="0" tIns="0" rIns="0" bIns="0" rtlCol="0" anchor="t">
            <a:spAutoFit/>
          </a:bodyPr>
          <a:lstStyle/>
          <a:p>
            <a:pPr>
              <a:lnSpc>
                <a:spcPts val="9359"/>
              </a:lnSpc>
            </a:pPr>
            <a:r>
              <a:rPr lang="en-US" sz="7799" dirty="0">
                <a:solidFill>
                  <a:srgbClr val="102B30"/>
                </a:solidFill>
                <a:latin typeface="Archivo Narrow"/>
              </a:rPr>
              <a:t>Calculating a metric of traffic flow</a:t>
            </a:r>
          </a:p>
        </p:txBody>
      </p:sp>
      <p:grpSp>
        <p:nvGrpSpPr>
          <p:cNvPr id="28" name="Group 28"/>
          <p:cNvGrpSpPr/>
          <p:nvPr/>
        </p:nvGrpSpPr>
        <p:grpSpPr>
          <a:xfrm>
            <a:off x="1296277" y="3865736"/>
            <a:ext cx="5988627" cy="5076381"/>
            <a:chOff x="0" y="0"/>
            <a:chExt cx="3489396" cy="2115556"/>
          </a:xfrm>
        </p:grpSpPr>
        <p:sp>
          <p:nvSpPr>
            <p:cNvPr id="29" name="Freeform 29"/>
            <p:cNvSpPr/>
            <p:nvPr/>
          </p:nvSpPr>
          <p:spPr>
            <a:xfrm>
              <a:off x="0" y="0"/>
              <a:ext cx="3489396" cy="2115556"/>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30" name="TextBox 30"/>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p:sp>
        <p:nvSpPr>
          <p:cNvPr id="33" name="TextBox 5">
            <a:extLst>
              <a:ext uri="{FF2B5EF4-FFF2-40B4-BE49-F238E27FC236}">
                <a16:creationId xmlns:a16="http://schemas.microsoft.com/office/drawing/2014/main" id="{ED419ADD-E19F-5A5B-1FCB-DBDD842BF9BF}"/>
              </a:ext>
            </a:extLst>
          </p:cNvPr>
          <p:cNvSpPr txBox="1"/>
          <p:nvPr/>
        </p:nvSpPr>
        <p:spPr>
          <a:xfrm>
            <a:off x="1399638" y="4080115"/>
            <a:ext cx="6067109" cy="4783617"/>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Initial calculation:</a:t>
            </a:r>
          </a:p>
          <a:p>
            <a:pPr marL="259080" lvl="1">
              <a:lnSpc>
                <a:spcPts val="4224"/>
              </a:lnSpc>
            </a:pPr>
            <a:endParaRPr lang="en-US" b="1" dirty="0">
              <a:solidFill>
                <a:srgbClr val="102B30"/>
              </a:solidFill>
              <a:latin typeface="Open Sauce Light"/>
            </a:endParaRPr>
          </a:p>
          <a:p>
            <a:pPr marL="259080" lvl="1">
              <a:lnSpc>
                <a:spcPts val="4224"/>
              </a:lnSpc>
            </a:pPr>
            <a:endParaRPr lang="en-US" b="1" dirty="0">
              <a:solidFill>
                <a:srgbClr val="102B30"/>
              </a:solidFill>
              <a:latin typeface="Open Sauce Light"/>
            </a:endParaRPr>
          </a:p>
          <a:p>
            <a:pPr marL="259080" lvl="1">
              <a:lnSpc>
                <a:spcPts val="4224"/>
              </a:lnSpc>
            </a:pPr>
            <a:r>
              <a:rPr lang="en-US" b="1" dirty="0">
                <a:solidFill>
                  <a:srgbClr val="102B30"/>
                </a:solidFill>
                <a:latin typeface="Open Sauce Light"/>
              </a:rPr>
              <a:t>f </a:t>
            </a:r>
            <a:r>
              <a:rPr lang="en-US" dirty="0">
                <a:solidFill>
                  <a:srgbClr val="102B30"/>
                </a:solidFill>
                <a:latin typeface="Open Sauce Light"/>
              </a:rPr>
              <a:t>= calculated metric of traffic flow</a:t>
            </a:r>
          </a:p>
          <a:p>
            <a:pPr marL="259080" lvl="1">
              <a:lnSpc>
                <a:spcPts val="4224"/>
              </a:lnSpc>
            </a:pPr>
            <a:r>
              <a:rPr lang="en-US" b="1" dirty="0">
                <a:solidFill>
                  <a:srgbClr val="102B30"/>
                </a:solidFill>
                <a:latin typeface="Open Sauce Light"/>
              </a:rPr>
              <a:t>d </a:t>
            </a:r>
            <a:r>
              <a:rPr lang="en-US" dirty="0">
                <a:solidFill>
                  <a:srgbClr val="102B30"/>
                </a:solidFill>
                <a:latin typeface="Open Sauce Light"/>
              </a:rPr>
              <a:t>= distance to the closest main road (scaled between 0 &amp; 1)</a:t>
            </a:r>
          </a:p>
          <a:p>
            <a:pPr marL="259080" lvl="1">
              <a:lnSpc>
                <a:spcPts val="4224"/>
              </a:lnSpc>
            </a:pPr>
            <a:r>
              <a:rPr lang="en-US" b="1" dirty="0">
                <a:solidFill>
                  <a:srgbClr val="102B30"/>
                </a:solidFill>
                <a:latin typeface="Open Sauce Light"/>
              </a:rPr>
              <a:t>t</a:t>
            </a:r>
            <a:r>
              <a:rPr lang="en-US" dirty="0">
                <a:solidFill>
                  <a:srgbClr val="102B30"/>
                </a:solidFill>
                <a:latin typeface="Open Sauce Light"/>
              </a:rPr>
              <a:t> = average traffic flow at the closest main road (scaled between 0 &amp; 1)</a:t>
            </a:r>
          </a:p>
          <a:p>
            <a:pPr marL="518160" lvl="1" indent="-259080">
              <a:lnSpc>
                <a:spcPts val="4224"/>
              </a:lnSpc>
              <a:buFont typeface="Arial"/>
              <a:buChar char="•"/>
            </a:pPr>
            <a:endParaRPr lang="en-US" sz="2400" dirty="0">
              <a:solidFill>
                <a:srgbClr val="102B30"/>
              </a:solidFill>
              <a:latin typeface="Open Sauce Light"/>
            </a:endParaRPr>
          </a:p>
        </p:txBody>
      </p:sp>
      <p:sp>
        <p:nvSpPr>
          <p:cNvPr id="35" name="Freeform 22">
            <a:extLst>
              <a:ext uri="{FF2B5EF4-FFF2-40B4-BE49-F238E27FC236}">
                <a16:creationId xmlns:a16="http://schemas.microsoft.com/office/drawing/2014/main" id="{827230CC-B918-C526-17E5-980DCBCEE767}"/>
              </a:ext>
            </a:extLst>
          </p:cNvPr>
          <p:cNvSpPr/>
          <p:nvPr/>
        </p:nvSpPr>
        <p:spPr>
          <a:xfrm>
            <a:off x="12548774" y="926911"/>
            <a:ext cx="4658155" cy="2739630"/>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grpSp>
        <p:nvGrpSpPr>
          <p:cNvPr id="36" name="Group 28">
            <a:extLst>
              <a:ext uri="{FF2B5EF4-FFF2-40B4-BE49-F238E27FC236}">
                <a16:creationId xmlns:a16="http://schemas.microsoft.com/office/drawing/2014/main" id="{CE925ADD-C279-78D1-90B7-9ED4FC2B5DED}"/>
              </a:ext>
            </a:extLst>
          </p:cNvPr>
          <p:cNvGrpSpPr/>
          <p:nvPr/>
        </p:nvGrpSpPr>
        <p:grpSpPr>
          <a:xfrm>
            <a:off x="12633707" y="989855"/>
            <a:ext cx="4449417" cy="2573163"/>
            <a:chOff x="0" y="0"/>
            <a:chExt cx="3489396" cy="2115556"/>
          </a:xfrm>
        </p:grpSpPr>
        <p:sp>
          <p:nvSpPr>
            <p:cNvPr id="37" name="Freeform 29">
              <a:extLst>
                <a:ext uri="{FF2B5EF4-FFF2-40B4-BE49-F238E27FC236}">
                  <a16:creationId xmlns:a16="http://schemas.microsoft.com/office/drawing/2014/main" id="{9FFF5FDD-FCA7-BE95-2B7A-C99658A87AD3}"/>
                </a:ext>
              </a:extLst>
            </p:cNvPr>
            <p:cNvSpPr/>
            <p:nvPr/>
          </p:nvSpPr>
          <p:spPr>
            <a:xfrm>
              <a:off x="0" y="0"/>
              <a:ext cx="3489396" cy="2115556"/>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38" name="TextBox 30">
              <a:extLst>
                <a:ext uri="{FF2B5EF4-FFF2-40B4-BE49-F238E27FC236}">
                  <a16:creationId xmlns:a16="http://schemas.microsoft.com/office/drawing/2014/main" id="{66CA2170-8B9A-69C1-5A17-765778E04CD2}"/>
                </a:ext>
              </a:extLst>
            </p:cNvPr>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68AA7A-0A86-EB5C-44E8-CA5B29A36EC0}"/>
                  </a:ext>
                </a:extLst>
              </p:cNvPr>
              <p:cNvSpPr txBox="1"/>
              <p:nvPr/>
            </p:nvSpPr>
            <p:spPr>
              <a:xfrm>
                <a:off x="2133600" y="4851112"/>
                <a:ext cx="40386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𝑓</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1 −</m:t>
                          </m:r>
                          <m:r>
                            <a:rPr lang="en-GB" sz="3200" b="0" i="1" smtClean="0">
                              <a:latin typeface="Cambria Math" panose="02040503050406030204" pitchFamily="18" charset="0"/>
                            </a:rPr>
                            <m:t>𝑑</m:t>
                          </m:r>
                        </m:e>
                      </m:d>
                      <m:r>
                        <a:rPr lang="en-GB" sz="3200" b="0" i="1" smtClean="0">
                          <a:latin typeface="Cambria Math" panose="02040503050406030204" pitchFamily="18" charset="0"/>
                        </a:rPr>
                        <m:t> </m:t>
                      </m:r>
                      <m:r>
                        <a:rPr lang="en-GB" sz="3200" b="0" i="1" smtClean="0">
                          <a:latin typeface="Cambria Math" panose="02040503050406030204" pitchFamily="18" charset="0"/>
                          <a:ea typeface="Cambria Math" panose="02040503050406030204" pitchFamily="18" charset="0"/>
                        </a:rPr>
                        <m:t>× </m:t>
                      </m:r>
                      <m:r>
                        <a:rPr lang="en-GB" sz="3200" b="0" i="1" smtClean="0">
                          <a:latin typeface="Cambria Math" panose="02040503050406030204" pitchFamily="18" charset="0"/>
                          <a:ea typeface="Cambria Math" panose="02040503050406030204" pitchFamily="18" charset="0"/>
                        </a:rPr>
                        <m:t>𝑡</m:t>
                      </m:r>
                    </m:oMath>
                  </m:oMathPara>
                </a14:m>
                <a:endParaRPr lang="en-US" sz="3200" i="1" dirty="0"/>
              </a:p>
            </p:txBody>
          </p:sp>
        </mc:Choice>
        <mc:Fallback xmlns="">
          <p:sp>
            <p:nvSpPr>
              <p:cNvPr id="31" name="TextBox 30">
                <a:extLst>
                  <a:ext uri="{FF2B5EF4-FFF2-40B4-BE49-F238E27FC236}">
                    <a16:creationId xmlns:a16="http://schemas.microsoft.com/office/drawing/2014/main" id="{FC68AA7A-0A86-EB5C-44E8-CA5B29A36EC0}"/>
                  </a:ext>
                </a:extLst>
              </p:cNvPr>
              <p:cNvSpPr txBox="1">
                <a:spLocks noRot="1" noChangeAspect="1" noMove="1" noResize="1" noEditPoints="1" noAdjustHandles="1" noChangeArrowheads="1" noChangeShapeType="1" noTextEdit="1"/>
              </p:cNvSpPr>
              <p:nvPr/>
            </p:nvSpPr>
            <p:spPr>
              <a:xfrm>
                <a:off x="2133600" y="4851112"/>
                <a:ext cx="4038600" cy="584775"/>
              </a:xfrm>
              <a:prstGeom prst="rect">
                <a:avLst/>
              </a:prstGeom>
              <a:blipFill>
                <a:blip r:embed="rId3"/>
                <a:stretch>
                  <a:fillRect b="-21277"/>
                </a:stretch>
              </a:blipFill>
            </p:spPr>
            <p:txBody>
              <a:bodyPr/>
              <a:lstStyle/>
              <a:p>
                <a:r>
                  <a:rPr lang="en-US">
                    <a:noFill/>
                  </a:rPr>
                  <a:t> </a:t>
                </a:r>
              </a:p>
            </p:txBody>
          </p:sp>
        </mc:Fallback>
      </mc:AlternateContent>
      <p:sp>
        <p:nvSpPr>
          <p:cNvPr id="39" name="TextBox 5">
            <a:extLst>
              <a:ext uri="{FF2B5EF4-FFF2-40B4-BE49-F238E27FC236}">
                <a16:creationId xmlns:a16="http://schemas.microsoft.com/office/drawing/2014/main" id="{2253F028-A11D-BA36-8A9C-74AE337DB978}"/>
              </a:ext>
            </a:extLst>
          </p:cNvPr>
          <p:cNvSpPr txBox="1"/>
          <p:nvPr/>
        </p:nvSpPr>
        <p:spPr>
          <a:xfrm>
            <a:off x="12724543" y="1204233"/>
            <a:ext cx="4147754" cy="1534266"/>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Iteration 1:</a:t>
            </a:r>
          </a:p>
          <a:p>
            <a:pPr marL="259080" lvl="1">
              <a:lnSpc>
                <a:spcPts val="4224"/>
              </a:lnSpc>
            </a:pPr>
            <a:r>
              <a:rPr lang="en-US" dirty="0">
                <a:solidFill>
                  <a:srgbClr val="102B30"/>
                </a:solidFill>
                <a:latin typeface="Open Sauce Light"/>
              </a:rPr>
              <a:t>Reduced the impact of the traffic relative to distance </a:t>
            </a:r>
          </a:p>
        </p:txBody>
      </p:sp>
      <p:sp>
        <p:nvSpPr>
          <p:cNvPr id="41" name="Freeform 22">
            <a:extLst>
              <a:ext uri="{FF2B5EF4-FFF2-40B4-BE49-F238E27FC236}">
                <a16:creationId xmlns:a16="http://schemas.microsoft.com/office/drawing/2014/main" id="{9282AB33-0429-C8D0-78AD-B1F9524B9F84}"/>
              </a:ext>
            </a:extLst>
          </p:cNvPr>
          <p:cNvSpPr/>
          <p:nvPr/>
        </p:nvSpPr>
        <p:spPr>
          <a:xfrm>
            <a:off x="12544089" y="4680382"/>
            <a:ext cx="4660861" cy="1692024"/>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grpSp>
        <p:nvGrpSpPr>
          <p:cNvPr id="42" name="Group 28">
            <a:extLst>
              <a:ext uri="{FF2B5EF4-FFF2-40B4-BE49-F238E27FC236}">
                <a16:creationId xmlns:a16="http://schemas.microsoft.com/office/drawing/2014/main" id="{C974F11E-5A6D-AFE5-B2AC-1D4FE150FC51}"/>
              </a:ext>
            </a:extLst>
          </p:cNvPr>
          <p:cNvGrpSpPr/>
          <p:nvPr/>
        </p:nvGrpSpPr>
        <p:grpSpPr>
          <a:xfrm>
            <a:off x="12623371" y="4701952"/>
            <a:ext cx="4459753" cy="1618353"/>
            <a:chOff x="-8106" y="-28575"/>
            <a:chExt cx="3497502" cy="2144131"/>
          </a:xfrm>
        </p:grpSpPr>
        <p:sp>
          <p:nvSpPr>
            <p:cNvPr id="43" name="Freeform 29">
              <a:extLst>
                <a:ext uri="{FF2B5EF4-FFF2-40B4-BE49-F238E27FC236}">
                  <a16:creationId xmlns:a16="http://schemas.microsoft.com/office/drawing/2014/main" id="{1988D126-6D33-9A04-6D12-899FD9A574D3}"/>
                </a:ext>
              </a:extLst>
            </p:cNvPr>
            <p:cNvSpPr/>
            <p:nvPr/>
          </p:nvSpPr>
          <p:spPr>
            <a:xfrm>
              <a:off x="-8106" y="0"/>
              <a:ext cx="3497502" cy="2115556"/>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44" name="TextBox 30">
              <a:extLst>
                <a:ext uri="{FF2B5EF4-FFF2-40B4-BE49-F238E27FC236}">
                  <a16:creationId xmlns:a16="http://schemas.microsoft.com/office/drawing/2014/main" id="{239FAA86-1B41-37C4-BA47-E93AB7858D99}"/>
                </a:ext>
              </a:extLst>
            </p:cNvPr>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p:sp>
        <p:nvSpPr>
          <p:cNvPr id="45" name="TextBox 5">
            <a:extLst>
              <a:ext uri="{FF2B5EF4-FFF2-40B4-BE49-F238E27FC236}">
                <a16:creationId xmlns:a16="http://schemas.microsoft.com/office/drawing/2014/main" id="{392506A4-BFEC-A3DD-EDF3-F56BA9B75C2A}"/>
              </a:ext>
            </a:extLst>
          </p:cNvPr>
          <p:cNvSpPr txBox="1"/>
          <p:nvPr/>
        </p:nvSpPr>
        <p:spPr>
          <a:xfrm>
            <a:off x="12689281" y="4802495"/>
            <a:ext cx="4147754" cy="995657"/>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Iteration 2:</a:t>
            </a:r>
          </a:p>
          <a:p>
            <a:pPr marL="259080" lvl="1">
              <a:lnSpc>
                <a:spcPts val="4224"/>
              </a:lnSpc>
            </a:pPr>
            <a:r>
              <a:rPr lang="en-US" dirty="0">
                <a:solidFill>
                  <a:srgbClr val="102B30"/>
                </a:solidFill>
                <a:latin typeface="Open Sauce Light"/>
              </a:rPr>
              <a:t>Removed outliers</a:t>
            </a:r>
          </a:p>
        </p:txBody>
      </p:sp>
      <p:grpSp>
        <p:nvGrpSpPr>
          <p:cNvPr id="46" name="Group 28">
            <a:extLst>
              <a:ext uri="{FF2B5EF4-FFF2-40B4-BE49-F238E27FC236}">
                <a16:creationId xmlns:a16="http://schemas.microsoft.com/office/drawing/2014/main" id="{97397480-F8FE-C049-4108-C6A07E5AEDF3}"/>
              </a:ext>
            </a:extLst>
          </p:cNvPr>
          <p:cNvGrpSpPr/>
          <p:nvPr/>
        </p:nvGrpSpPr>
        <p:grpSpPr>
          <a:xfrm>
            <a:off x="7388265" y="3865420"/>
            <a:ext cx="4407575" cy="5076381"/>
            <a:chOff x="0" y="0"/>
            <a:chExt cx="3489396" cy="2115556"/>
          </a:xfrm>
        </p:grpSpPr>
        <p:sp>
          <p:nvSpPr>
            <p:cNvPr id="47" name="Freeform 29">
              <a:extLst>
                <a:ext uri="{FF2B5EF4-FFF2-40B4-BE49-F238E27FC236}">
                  <a16:creationId xmlns:a16="http://schemas.microsoft.com/office/drawing/2014/main" id="{754DB8CD-9BE9-C13B-53FD-D0BC27CF72AC}"/>
                </a:ext>
              </a:extLst>
            </p:cNvPr>
            <p:cNvSpPr/>
            <p:nvPr/>
          </p:nvSpPr>
          <p:spPr>
            <a:xfrm>
              <a:off x="0" y="0"/>
              <a:ext cx="3489396" cy="2115556"/>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48" name="TextBox 30">
              <a:extLst>
                <a:ext uri="{FF2B5EF4-FFF2-40B4-BE49-F238E27FC236}">
                  <a16:creationId xmlns:a16="http://schemas.microsoft.com/office/drawing/2014/main" id="{89564515-D60B-26AB-DC8C-CB0EF34BDA72}"/>
                </a:ext>
              </a:extLst>
            </p:cNvPr>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p:pic>
        <p:nvPicPr>
          <p:cNvPr id="51" name="Picture 50">
            <a:extLst>
              <a:ext uri="{FF2B5EF4-FFF2-40B4-BE49-F238E27FC236}">
                <a16:creationId xmlns:a16="http://schemas.microsoft.com/office/drawing/2014/main" id="{9E15A5E7-52C2-A6C5-BA85-1468EA8118E6}"/>
              </a:ext>
            </a:extLst>
          </p:cNvPr>
          <p:cNvPicPr>
            <a:picLocks noChangeAspect="1"/>
          </p:cNvPicPr>
          <p:nvPr/>
        </p:nvPicPr>
        <p:blipFill rotWithShape="1">
          <a:blip r:embed="rId4"/>
          <a:srcRect l="7173" b="49261"/>
          <a:stretch/>
        </p:blipFill>
        <p:spPr>
          <a:xfrm>
            <a:off x="7975414" y="8019788"/>
            <a:ext cx="3100415" cy="706115"/>
          </a:xfrm>
          <a:prstGeom prst="rect">
            <a:avLst/>
          </a:prstGeom>
        </p:spPr>
      </p:pic>
      <p:sp>
        <p:nvSpPr>
          <p:cNvPr id="52" name="TextBox 5">
            <a:extLst>
              <a:ext uri="{FF2B5EF4-FFF2-40B4-BE49-F238E27FC236}">
                <a16:creationId xmlns:a16="http://schemas.microsoft.com/office/drawing/2014/main" id="{1A10B108-E2AA-8F8B-9E94-D9741FF1E44E}"/>
              </a:ext>
            </a:extLst>
          </p:cNvPr>
          <p:cNvSpPr txBox="1"/>
          <p:nvPr/>
        </p:nvSpPr>
        <p:spPr>
          <a:xfrm>
            <a:off x="7524665" y="4083253"/>
            <a:ext cx="4001915" cy="974947"/>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Example:</a:t>
            </a:r>
            <a:endParaRPr lang="en-US" sz="1600" b="1" dirty="0">
              <a:solidFill>
                <a:srgbClr val="102B30"/>
              </a:solidFill>
              <a:latin typeface="Open Sauce Light"/>
            </a:endParaRPr>
          </a:p>
          <a:p>
            <a:pPr marL="259080" lvl="1">
              <a:lnSpc>
                <a:spcPts val="4224"/>
              </a:lnSpc>
            </a:pPr>
            <a:endParaRPr lang="en-US" sz="1100" dirty="0">
              <a:solidFill>
                <a:srgbClr val="102B30"/>
              </a:solidFill>
              <a:latin typeface="Open Sauce Light"/>
            </a:endParaRPr>
          </a:p>
        </p:txBody>
      </p:sp>
      <p:pic>
        <p:nvPicPr>
          <p:cNvPr id="49" name="Picture 48">
            <a:extLst>
              <a:ext uri="{FF2B5EF4-FFF2-40B4-BE49-F238E27FC236}">
                <a16:creationId xmlns:a16="http://schemas.microsoft.com/office/drawing/2014/main" id="{744F102D-7E30-C725-3F80-9FA59CD02983}"/>
              </a:ext>
            </a:extLst>
          </p:cNvPr>
          <p:cNvPicPr>
            <a:picLocks noChangeAspect="1"/>
          </p:cNvPicPr>
          <p:nvPr/>
        </p:nvPicPr>
        <p:blipFill rotWithShape="1">
          <a:blip r:embed="rId5"/>
          <a:srcRect l="9970"/>
          <a:stretch/>
        </p:blipFill>
        <p:spPr>
          <a:xfrm>
            <a:off x="8332403" y="5130434"/>
            <a:ext cx="2611738" cy="741127"/>
          </a:xfrm>
          <a:prstGeom prst="rect">
            <a:avLst/>
          </a:prstGeom>
        </p:spPr>
      </p:pic>
      <p:pic>
        <p:nvPicPr>
          <p:cNvPr id="50" name="Picture 49">
            <a:extLst>
              <a:ext uri="{FF2B5EF4-FFF2-40B4-BE49-F238E27FC236}">
                <a16:creationId xmlns:a16="http://schemas.microsoft.com/office/drawing/2014/main" id="{773679CE-9CE5-C19D-1A6D-C9AD49038E7A}"/>
              </a:ext>
            </a:extLst>
          </p:cNvPr>
          <p:cNvPicPr>
            <a:picLocks noChangeAspect="1"/>
          </p:cNvPicPr>
          <p:nvPr/>
        </p:nvPicPr>
        <p:blipFill rotWithShape="1">
          <a:blip r:embed="rId6"/>
          <a:srcRect l="13087" b="51716"/>
          <a:stretch/>
        </p:blipFill>
        <p:spPr>
          <a:xfrm>
            <a:off x="8298754" y="6515100"/>
            <a:ext cx="2683397" cy="761460"/>
          </a:xfrm>
          <a:prstGeom prst="rect">
            <a:avLst/>
          </a:prstGeom>
        </p:spPr>
      </p:pic>
      <p:grpSp>
        <p:nvGrpSpPr>
          <p:cNvPr id="54" name="Group 53">
            <a:extLst>
              <a:ext uri="{FF2B5EF4-FFF2-40B4-BE49-F238E27FC236}">
                <a16:creationId xmlns:a16="http://schemas.microsoft.com/office/drawing/2014/main" id="{6BC80CB2-C965-DA38-C8E2-366B1A1E9F3D}"/>
              </a:ext>
            </a:extLst>
          </p:cNvPr>
          <p:cNvGrpSpPr/>
          <p:nvPr/>
        </p:nvGrpSpPr>
        <p:grpSpPr>
          <a:xfrm>
            <a:off x="6858000" y="5958056"/>
            <a:ext cx="855498" cy="606993"/>
            <a:chOff x="6992044" y="5958056"/>
            <a:chExt cx="855498" cy="606993"/>
          </a:xfrm>
        </p:grpSpPr>
        <p:pic>
          <p:nvPicPr>
            <p:cNvPr id="34" name="Picture 9">
              <a:extLst>
                <a:ext uri="{FF2B5EF4-FFF2-40B4-BE49-F238E27FC236}">
                  <a16:creationId xmlns:a16="http://schemas.microsoft.com/office/drawing/2014/main" id="{D1CBFCD3-F0C0-6901-60EA-2DC67DB6787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53463" b="12561"/>
            <a:stretch/>
          </p:blipFill>
          <p:spPr>
            <a:xfrm rot="274776">
              <a:off x="6992044" y="5958056"/>
              <a:ext cx="715020" cy="562313"/>
            </a:xfrm>
            <a:prstGeom prst="rect">
              <a:avLst/>
            </a:prstGeom>
          </p:spPr>
        </p:pic>
        <p:pic>
          <p:nvPicPr>
            <p:cNvPr id="53" name="Picture 9">
              <a:extLst>
                <a:ext uri="{FF2B5EF4-FFF2-40B4-BE49-F238E27FC236}">
                  <a16:creationId xmlns:a16="http://schemas.microsoft.com/office/drawing/2014/main" id="{B1B19AD1-9D1F-2AB2-3B9E-437995359BF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53463" b="12561"/>
            <a:stretch/>
          </p:blipFill>
          <p:spPr>
            <a:xfrm rot="11100358">
              <a:off x="7132522" y="6002736"/>
              <a:ext cx="715020" cy="562313"/>
            </a:xfrm>
            <a:prstGeom prst="rect">
              <a:avLst/>
            </a:prstGeom>
          </p:spPr>
        </p:pic>
      </p:grpSp>
      <p:pic>
        <p:nvPicPr>
          <p:cNvPr id="40" name="Picture 9">
            <a:extLst>
              <a:ext uri="{FF2B5EF4-FFF2-40B4-BE49-F238E27FC236}">
                <a16:creationId xmlns:a16="http://schemas.microsoft.com/office/drawing/2014/main" id="{CEDA930D-3D2F-A600-F46C-606375E696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9630047">
            <a:off x="11086803" y="3369414"/>
            <a:ext cx="2187014" cy="799421"/>
          </a:xfrm>
          <a:prstGeom prst="rect">
            <a:avLst/>
          </a:prstGeom>
        </p:spPr>
      </p:pic>
      <p:pic>
        <p:nvPicPr>
          <p:cNvPr id="55" name="Picture 9">
            <a:extLst>
              <a:ext uri="{FF2B5EF4-FFF2-40B4-BE49-F238E27FC236}">
                <a16:creationId xmlns:a16="http://schemas.microsoft.com/office/drawing/2014/main" id="{8C7F2C4A-8B27-0444-82C8-4758FBA455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658852">
            <a:off x="13723403" y="3518542"/>
            <a:ext cx="2187014" cy="799421"/>
          </a:xfrm>
          <a:prstGeom prst="rect">
            <a:avLst/>
          </a:prstGeom>
        </p:spPr>
      </p:pic>
      <p:sp>
        <p:nvSpPr>
          <p:cNvPr id="57" name="TextBox 5">
            <a:extLst>
              <a:ext uri="{FF2B5EF4-FFF2-40B4-BE49-F238E27FC236}">
                <a16:creationId xmlns:a16="http://schemas.microsoft.com/office/drawing/2014/main" id="{C362BD6F-2736-4C71-612F-052E678EE2AE}"/>
              </a:ext>
            </a:extLst>
          </p:cNvPr>
          <p:cNvSpPr txBox="1"/>
          <p:nvPr/>
        </p:nvSpPr>
        <p:spPr>
          <a:xfrm>
            <a:off x="7570108" y="7413013"/>
            <a:ext cx="4001915" cy="451086"/>
          </a:xfrm>
          <a:prstGeom prst="rect">
            <a:avLst/>
          </a:prstGeom>
        </p:spPr>
        <p:txBody>
          <a:bodyPr wrap="square" lIns="0" tIns="0" rIns="0" bIns="0" rtlCol="0" anchor="t">
            <a:spAutoFit/>
          </a:bodyPr>
          <a:lstStyle/>
          <a:p>
            <a:pPr marL="259080" lvl="1">
              <a:lnSpc>
                <a:spcPts val="4224"/>
              </a:lnSpc>
            </a:pPr>
            <a:r>
              <a:rPr lang="en-US" sz="1600" b="1" dirty="0">
                <a:solidFill>
                  <a:srgbClr val="102B30"/>
                </a:solidFill>
                <a:latin typeface="Open Sauce Light"/>
              </a:rPr>
              <a:t>(1 – distance)  x traffic</a:t>
            </a:r>
            <a:endParaRPr lang="en-US" sz="2400" dirty="0">
              <a:solidFill>
                <a:srgbClr val="102B30"/>
              </a:solidFill>
              <a:latin typeface="Open Sauce Light"/>
            </a:endParaRPr>
          </a:p>
        </p:txBody>
      </p:sp>
      <p:sp>
        <p:nvSpPr>
          <p:cNvPr id="58" name="TextBox 5">
            <a:extLst>
              <a:ext uri="{FF2B5EF4-FFF2-40B4-BE49-F238E27FC236}">
                <a16:creationId xmlns:a16="http://schemas.microsoft.com/office/drawing/2014/main" id="{ED54CE2F-5E3D-DB37-8898-C417C3500111}"/>
              </a:ext>
            </a:extLst>
          </p:cNvPr>
          <p:cNvSpPr txBox="1"/>
          <p:nvPr/>
        </p:nvSpPr>
        <p:spPr>
          <a:xfrm>
            <a:off x="7488712" y="5921320"/>
            <a:ext cx="4001915" cy="451086"/>
          </a:xfrm>
          <a:prstGeom prst="rect">
            <a:avLst/>
          </a:prstGeom>
        </p:spPr>
        <p:txBody>
          <a:bodyPr wrap="square" lIns="0" tIns="0" rIns="0" bIns="0" rtlCol="0" anchor="t">
            <a:spAutoFit/>
          </a:bodyPr>
          <a:lstStyle/>
          <a:p>
            <a:pPr marL="259080" lvl="1">
              <a:lnSpc>
                <a:spcPts val="4224"/>
              </a:lnSpc>
            </a:pPr>
            <a:r>
              <a:rPr lang="en-US" sz="1600" b="1" dirty="0">
                <a:solidFill>
                  <a:srgbClr val="102B30"/>
                </a:solidFill>
                <a:latin typeface="Open Sauce Light"/>
              </a:rPr>
              <a:t>Scaling distances &amp; traffic:</a:t>
            </a:r>
          </a:p>
        </p:txBody>
      </p:sp>
      <p:sp>
        <p:nvSpPr>
          <p:cNvPr id="65" name="Freeform 22">
            <a:extLst>
              <a:ext uri="{FF2B5EF4-FFF2-40B4-BE49-F238E27FC236}">
                <a16:creationId xmlns:a16="http://schemas.microsoft.com/office/drawing/2014/main" id="{C9007F11-3DD5-F397-EA7C-4F49662F9083}"/>
              </a:ext>
            </a:extLst>
          </p:cNvPr>
          <p:cNvSpPr/>
          <p:nvPr/>
        </p:nvSpPr>
        <p:spPr>
          <a:xfrm>
            <a:off x="12558294" y="7515391"/>
            <a:ext cx="4658155" cy="980909"/>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grpSp>
        <p:nvGrpSpPr>
          <p:cNvPr id="62" name="Group 28">
            <a:extLst>
              <a:ext uri="{FF2B5EF4-FFF2-40B4-BE49-F238E27FC236}">
                <a16:creationId xmlns:a16="http://schemas.microsoft.com/office/drawing/2014/main" id="{E3D5C281-DA9D-89EB-E179-A1CF759F26E1}"/>
              </a:ext>
            </a:extLst>
          </p:cNvPr>
          <p:cNvGrpSpPr/>
          <p:nvPr/>
        </p:nvGrpSpPr>
        <p:grpSpPr>
          <a:xfrm>
            <a:off x="12635686" y="7580021"/>
            <a:ext cx="4449417" cy="840079"/>
            <a:chOff x="0" y="-28575"/>
            <a:chExt cx="3489396" cy="1832120"/>
          </a:xfrm>
        </p:grpSpPr>
        <p:sp>
          <p:nvSpPr>
            <p:cNvPr id="63" name="Freeform 29">
              <a:extLst>
                <a:ext uri="{FF2B5EF4-FFF2-40B4-BE49-F238E27FC236}">
                  <a16:creationId xmlns:a16="http://schemas.microsoft.com/office/drawing/2014/main" id="{06C7C5CE-B847-A1A7-4F6E-0635B165716E}"/>
                </a:ext>
              </a:extLst>
            </p:cNvPr>
            <p:cNvSpPr/>
            <p:nvPr/>
          </p:nvSpPr>
          <p:spPr>
            <a:xfrm>
              <a:off x="0" y="0"/>
              <a:ext cx="3489396" cy="1803545"/>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64" name="TextBox 30">
              <a:extLst>
                <a:ext uri="{FF2B5EF4-FFF2-40B4-BE49-F238E27FC236}">
                  <a16:creationId xmlns:a16="http://schemas.microsoft.com/office/drawing/2014/main" id="{DE45BCA5-2D86-FBC3-2C68-0B59ED8015E6}"/>
                </a:ext>
              </a:extLst>
            </p:cNvPr>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p:pic>
        <p:nvPicPr>
          <p:cNvPr id="66" name="Picture 9">
            <a:extLst>
              <a:ext uri="{FF2B5EF4-FFF2-40B4-BE49-F238E27FC236}">
                <a16:creationId xmlns:a16="http://schemas.microsoft.com/office/drawing/2014/main" id="{31FB256F-4441-EFD8-F4A3-BA1AD58695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658852">
            <a:off x="13846313" y="6407943"/>
            <a:ext cx="1858410" cy="799421"/>
          </a:xfrm>
          <a:prstGeom prst="rect">
            <a:avLst/>
          </a:prstGeom>
        </p:spPr>
      </p:pic>
      <p:sp>
        <p:nvSpPr>
          <p:cNvPr id="67" name="TextBox 5">
            <a:extLst>
              <a:ext uri="{FF2B5EF4-FFF2-40B4-BE49-F238E27FC236}">
                <a16:creationId xmlns:a16="http://schemas.microsoft.com/office/drawing/2014/main" id="{05616FF4-330C-1F9C-7F8C-D2B38EAA79F3}"/>
              </a:ext>
            </a:extLst>
          </p:cNvPr>
          <p:cNvSpPr txBox="1"/>
          <p:nvPr/>
        </p:nvSpPr>
        <p:spPr>
          <a:xfrm>
            <a:off x="12703939" y="7669169"/>
            <a:ext cx="4147754" cy="457048"/>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Further improvements?</a:t>
            </a:r>
          </a:p>
        </p:txBody>
      </p:sp>
      <p:sp>
        <p:nvSpPr>
          <p:cNvPr id="69" name="TextBox 5">
            <a:extLst>
              <a:ext uri="{FF2B5EF4-FFF2-40B4-BE49-F238E27FC236}">
                <a16:creationId xmlns:a16="http://schemas.microsoft.com/office/drawing/2014/main" id="{192DEA6A-BA8C-B3CA-F06B-52FD1CF9D25D}"/>
              </a:ext>
            </a:extLst>
          </p:cNvPr>
          <p:cNvSpPr txBox="1"/>
          <p:nvPr/>
        </p:nvSpPr>
        <p:spPr>
          <a:xfrm>
            <a:off x="7522321" y="4616151"/>
            <a:ext cx="4001915" cy="974947"/>
          </a:xfrm>
          <a:prstGeom prst="rect">
            <a:avLst/>
          </a:prstGeom>
        </p:spPr>
        <p:txBody>
          <a:bodyPr wrap="square" lIns="0" tIns="0" rIns="0" bIns="0" rtlCol="0" anchor="t">
            <a:spAutoFit/>
          </a:bodyPr>
          <a:lstStyle/>
          <a:p>
            <a:pPr marL="259080" lvl="1">
              <a:lnSpc>
                <a:spcPts val="4224"/>
              </a:lnSpc>
            </a:pPr>
            <a:r>
              <a:rPr lang="en-US" sz="1600" b="1" dirty="0">
                <a:solidFill>
                  <a:srgbClr val="102B30"/>
                </a:solidFill>
                <a:latin typeface="Open Sauce Light"/>
              </a:rPr>
              <a:t>Original data:</a:t>
            </a:r>
          </a:p>
          <a:p>
            <a:pPr marL="259080" lvl="1">
              <a:lnSpc>
                <a:spcPts val="4224"/>
              </a:lnSpc>
            </a:pPr>
            <a:endParaRPr lang="en-US" sz="1100" dirty="0">
              <a:solidFill>
                <a:srgbClr val="102B30"/>
              </a:solidFill>
              <a:latin typeface="Open Sauc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P spid="52" grpId="0"/>
      <p:bldP spid="57" grpId="0"/>
      <p:bldP spid="58" grpId="0"/>
      <p:bldP spid="67"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FBAE48-0664-BDB3-03A7-07658413CEBD}"/>
              </a:ext>
            </a:extLst>
          </p:cNvPr>
          <p:cNvSpPr/>
          <p:nvPr/>
        </p:nvSpPr>
        <p:spPr>
          <a:xfrm>
            <a:off x="11049000" y="0"/>
            <a:ext cx="7239000" cy="10276609"/>
          </a:xfrm>
          <a:prstGeom prst="rect">
            <a:avLst/>
          </a:prstGeom>
          <a:blipFill dpi="0" rotWithShape="1">
            <a:blip r:embed="rId3">
              <a:alphaModFix amt="1682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3">
            <a:extLst>
              <a:ext uri="{FF2B5EF4-FFF2-40B4-BE49-F238E27FC236}">
                <a16:creationId xmlns:a16="http://schemas.microsoft.com/office/drawing/2014/main" id="{235DC112-DE3E-9213-33F9-AE0103EA65F2}"/>
              </a:ext>
            </a:extLst>
          </p:cNvPr>
          <p:cNvSpPr txBox="1"/>
          <p:nvPr/>
        </p:nvSpPr>
        <p:spPr>
          <a:xfrm>
            <a:off x="609600" y="876300"/>
            <a:ext cx="10058401" cy="2351926"/>
          </a:xfrm>
          <a:prstGeom prst="rect">
            <a:avLst/>
          </a:prstGeom>
        </p:spPr>
        <p:txBody>
          <a:bodyPr wrap="square" lIns="0" tIns="0" rIns="0" bIns="0" rtlCol="0" anchor="t">
            <a:spAutoFit/>
          </a:bodyPr>
          <a:lstStyle/>
          <a:p>
            <a:pPr>
              <a:lnSpc>
                <a:spcPts val="9359"/>
              </a:lnSpc>
            </a:pPr>
            <a:r>
              <a:rPr lang="en-US" sz="6800" dirty="0">
                <a:solidFill>
                  <a:srgbClr val="FF7C64"/>
                </a:solidFill>
                <a:latin typeface="Archivo Narrow"/>
              </a:rPr>
              <a:t>Can charging point locations be predicted from traffic flow?</a:t>
            </a:r>
            <a:endParaRPr lang="en-US" sz="6800" dirty="0">
              <a:solidFill>
                <a:srgbClr val="102B30"/>
              </a:solidFill>
              <a:latin typeface="Archivo Narrow"/>
            </a:endParaRPr>
          </a:p>
        </p:txBody>
      </p:sp>
      <p:sp>
        <p:nvSpPr>
          <p:cNvPr id="9" name="TextBox 5">
            <a:extLst>
              <a:ext uri="{FF2B5EF4-FFF2-40B4-BE49-F238E27FC236}">
                <a16:creationId xmlns:a16="http://schemas.microsoft.com/office/drawing/2014/main" id="{CEAAEE0F-DFD1-57C4-60D8-E90DD67FE963}"/>
              </a:ext>
            </a:extLst>
          </p:cNvPr>
          <p:cNvSpPr txBox="1"/>
          <p:nvPr/>
        </p:nvSpPr>
        <p:spPr>
          <a:xfrm>
            <a:off x="952500" y="3771900"/>
            <a:ext cx="9372600" cy="1551963"/>
          </a:xfrm>
          <a:prstGeom prst="rect">
            <a:avLst/>
          </a:prstGeom>
        </p:spPr>
        <p:txBody>
          <a:bodyPr wrap="square" lIns="0" tIns="0" rIns="0" bIns="0" rtlCol="0" anchor="t">
            <a:spAutoFit/>
          </a:bodyPr>
          <a:lstStyle/>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6" name="Picture 5" descr="Chart, scatter chart&#10;&#10;Description automatically generated">
            <a:extLst>
              <a:ext uri="{FF2B5EF4-FFF2-40B4-BE49-F238E27FC236}">
                <a16:creationId xmlns:a16="http://schemas.microsoft.com/office/drawing/2014/main" id="{EAD1C7BD-FD64-72B7-31F8-A61672A3A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1405" y="567135"/>
            <a:ext cx="5722255" cy="5533231"/>
          </a:xfrm>
          <a:prstGeom prst="rect">
            <a:avLst/>
          </a:prstGeom>
        </p:spPr>
      </p:pic>
      <p:pic>
        <p:nvPicPr>
          <p:cNvPr id="11" name="Picture 10" descr="Chart, bar chart&#10;&#10;Description automatically generated">
            <a:extLst>
              <a:ext uri="{FF2B5EF4-FFF2-40B4-BE49-F238E27FC236}">
                <a16:creationId xmlns:a16="http://schemas.microsoft.com/office/drawing/2014/main" id="{D3D72DA3-D480-56AB-925A-01C9D4E56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6470" y="6667500"/>
            <a:ext cx="5787190" cy="3131891"/>
          </a:xfrm>
          <a:prstGeom prst="rect">
            <a:avLst/>
          </a:prstGeom>
        </p:spPr>
      </p:pic>
      <p:sp>
        <p:nvSpPr>
          <p:cNvPr id="14" name="TextBox 5">
            <a:extLst>
              <a:ext uri="{FF2B5EF4-FFF2-40B4-BE49-F238E27FC236}">
                <a16:creationId xmlns:a16="http://schemas.microsoft.com/office/drawing/2014/main" id="{8AF9E507-A9C4-38ED-FE7A-838AB1C3C9E1}"/>
              </a:ext>
            </a:extLst>
          </p:cNvPr>
          <p:cNvSpPr txBox="1"/>
          <p:nvPr/>
        </p:nvSpPr>
        <p:spPr>
          <a:xfrm>
            <a:off x="561975" y="4065218"/>
            <a:ext cx="10153650" cy="5860835"/>
          </a:xfrm>
          <a:prstGeom prst="rect">
            <a:avLst/>
          </a:prstGeom>
        </p:spPr>
        <p:txBody>
          <a:bodyPr wrap="square" lIns="0" tIns="0" rIns="0" bIns="0" rtlCol="0" anchor="t">
            <a:spAutoFit/>
          </a:bodyPr>
          <a:lstStyle/>
          <a:p>
            <a:pPr marL="601980" lvl="1" indent="-342900">
              <a:lnSpc>
                <a:spcPts val="4224"/>
              </a:lnSpc>
              <a:buFont typeface="Arial" panose="020B0604020202020204" pitchFamily="34" charset="0"/>
              <a:buChar char="•"/>
            </a:pPr>
            <a:r>
              <a:rPr lang="en-US" sz="2400" dirty="0">
                <a:solidFill>
                  <a:srgbClr val="102B30"/>
                </a:solidFill>
                <a:latin typeface="Open Sauce Light"/>
              </a:rPr>
              <a:t>Pearson’s correlation of less than 0.1 between number of charging points and traffic flow (essentially no correlation)</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Linear regression accuracy score of 0.03 on a test set</a:t>
            </a:r>
          </a:p>
          <a:p>
            <a:pPr marL="601980" lvl="1" indent="-342900">
              <a:lnSpc>
                <a:spcPts val="4224"/>
              </a:lnSpc>
              <a:buFont typeface="Arial" panose="020B0604020202020204" pitchFamily="34" charset="0"/>
              <a:buChar char="•"/>
            </a:pPr>
            <a:endParaRPr lang="en-US" sz="2400" b="1"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Other variables &amp; research point to distinct lack of focus on motorway/ major traffic when installing EV points </a:t>
            </a:r>
          </a:p>
          <a:p>
            <a:pPr marL="259080" lvl="1">
              <a:lnSpc>
                <a:spcPts val="4224"/>
              </a:lnSpc>
            </a:pPr>
            <a:endParaRPr lang="en-US" sz="2400" dirty="0">
              <a:solidFill>
                <a:srgbClr val="102B30"/>
              </a:solidFill>
              <a:latin typeface="Open Sauce Light"/>
            </a:endParaRPr>
          </a:p>
          <a:p>
            <a:pPr marL="259080" lvl="1">
              <a:lnSpc>
                <a:spcPts val="4224"/>
              </a:lnSpc>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spTree>
    <p:extLst>
      <p:ext uri="{BB962C8B-B14F-4D97-AF65-F5344CB8AC3E}">
        <p14:creationId xmlns:p14="http://schemas.microsoft.com/office/powerpoint/2010/main" val="4094589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1554</TotalTime>
  <Words>1643</Words>
  <Application>Microsoft Macintosh PowerPoint</Application>
  <PresentationFormat>Custom</PresentationFormat>
  <Paragraphs>222</Paragraphs>
  <Slides>30</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Arial</vt:lpstr>
      <vt:lpstr>Archivo Narrow</vt:lpstr>
      <vt:lpstr>Open Sauce Light Bold</vt:lpstr>
      <vt:lpstr>Open Sauce Bold</vt:lpstr>
      <vt:lpstr>Cambria Math</vt:lpstr>
      <vt:lpstr>Open Sauce</vt:lpstr>
      <vt:lpstr>Calibri</vt:lpstr>
      <vt:lpstr>Open Sauce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 Presentation in Green Orange Modular Abstract Style</dc:title>
  <cp:lastModifiedBy>Flora Scott</cp:lastModifiedBy>
  <cp:revision>20</cp:revision>
  <dcterms:created xsi:type="dcterms:W3CDTF">2006-08-16T00:00:00Z</dcterms:created>
  <dcterms:modified xsi:type="dcterms:W3CDTF">2023-02-16T17:38:08Z</dcterms:modified>
  <dc:identifier>DAFZVhw42XM</dc:identifier>
</cp:coreProperties>
</file>